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24"/>
  </p:notesMasterIdLst>
  <p:sldIdLst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996"/>
    <a:srgbClr val="05385F"/>
    <a:srgbClr val="064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4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4EFC0-595D-4BB0-B591-CE164EC6BE90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D6047-D1A7-40C7-8B6E-38E84647F4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56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apa Ini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" y="0"/>
            <a:ext cx="12161892" cy="6858000"/>
          </a:xfrm>
          <a:prstGeom prst="rect">
            <a:avLst/>
          </a:prstGeom>
        </p:spPr>
      </p:pic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2060121" y="2421844"/>
            <a:ext cx="8341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2285319"/>
            <a:ext cx="10515600" cy="105999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4536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92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94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3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" y="0"/>
            <a:ext cx="12188908" cy="6873234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1710" y="5803640"/>
            <a:ext cx="11728580" cy="25227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700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25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70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5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18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72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38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31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35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5C2A8-9901-4FFF-9D88-1EF8588A52CD}" type="datetimeFigureOut">
              <a:rPr lang="pt-BR" smtClean="0"/>
              <a:t>05/05/2022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67D0-C8A8-45A7-ADD4-B6B624A8E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4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84980-25BC-4555-A2C5-D7141AEEF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3D87BC-D999-4240-A97F-DA827BD849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Fundo azul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972534EC-23AB-46CB-875C-100E4DDA4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8FCB7E0-6D3F-4759-BA9A-46BC550EAAB0}"/>
              </a:ext>
            </a:extLst>
          </p:cNvPr>
          <p:cNvSpPr/>
          <p:nvPr/>
        </p:nvSpPr>
        <p:spPr>
          <a:xfrm>
            <a:off x="711200" y="849062"/>
            <a:ext cx="10769600" cy="22903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25958B2-DB8F-4010-B5FD-28C74B0AEDEF}"/>
              </a:ext>
            </a:extLst>
          </p:cNvPr>
          <p:cNvSpPr/>
          <p:nvPr/>
        </p:nvSpPr>
        <p:spPr>
          <a:xfrm>
            <a:off x="1485898" y="4006034"/>
            <a:ext cx="9220201" cy="106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3.2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Elaboração das políticas acadêmicas com ênfase nas áreas relativas à inovação, às tecnologias e às engenharias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ABD9AE5-B57E-4572-AFFE-43BFAC37011C}"/>
              </a:ext>
            </a:extLst>
          </p:cNvPr>
          <p:cNvSpPr/>
          <p:nvPr/>
        </p:nvSpPr>
        <p:spPr>
          <a:xfrm>
            <a:off x="1288778" y="849062"/>
            <a:ext cx="9614444" cy="2290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3 - </a:t>
            </a:r>
            <a:r>
              <a:rPr lang="pt-BR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de modelos inovadores de gestão  universitária: proposta de modelagem para a estruturação da universidade distrital</a:t>
            </a:r>
            <a:endParaRPr lang="pt-BR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8A76F7E-0C8A-45BD-B2F9-53133EF50F95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09177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B5962F74-9E95-4277-8BE1-6CA4A0792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277" y="5605050"/>
            <a:ext cx="2117446" cy="6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6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D51EBA3F-483B-4841-9B00-24877966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DB62F4B-FE92-43A0-B617-B55AFB2BE390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8DEF427-A2B2-DA5B-E260-BF772D67F85B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8233905" cy="140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 contendo a proposição da organização didático-pedagógica dos cursos com métodos, técnicas e metodologias ativas de ensino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145187B9-F8E4-6158-0176-CE9426314E5F}"/>
              </a:ext>
            </a:extLst>
          </p:cNvPr>
          <p:cNvSpPr/>
          <p:nvPr/>
        </p:nvSpPr>
        <p:spPr>
          <a:xfrm>
            <a:off x="1819037" y="2112886"/>
            <a:ext cx="9601437" cy="3009530"/>
          </a:xfrm>
          <a:prstGeom prst="roundRect">
            <a:avLst>
              <a:gd name="adj" fmla="val 81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spcAft>
                <a:spcPts val="1600"/>
              </a:spcAft>
            </a:pPr>
            <a:r>
              <a:rPr lang="pt-B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Angelo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Cortelazzo</a:t>
            </a:r>
            <a:endParaRPr lang="pt-BR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sugestão é a de que a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neste primeiro momento, utilize um sistema híbrido de organização: projetos apoiados por atividades modulares em que sejam preenchidas as lacunas de conhecimento dos estudantes e que viabilizem o desenvolvimento de cada projeto escolhido. Em um segundo momento, essa estrutura poderá ser ainda mais flexível, tendo-se como meta um ingresso de estudantes e uma realização de atividades modulares de livre escolha, criando diferentes trajetórias formativas que levarão a um ou mais graus acadêmicos, sem que o(s) mesmo(s) seja(m) estabelecido(s) a priori.</a:t>
            </a:r>
            <a:endParaRPr lang="pt-BR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áfico 2" descr="Pesquisa de Pasta estrutura de tópicos">
            <a:extLst>
              <a:ext uri="{FF2B5EF4-FFF2-40B4-BE49-F238E27FC236}">
                <a16:creationId xmlns:a16="http://schemas.microsoft.com/office/drawing/2014/main" id="{66F9EC72-10B4-0762-F968-7F41AC809301}"/>
              </a:ext>
            </a:extLst>
          </p:cNvPr>
          <p:cNvGrpSpPr/>
          <p:nvPr/>
        </p:nvGrpSpPr>
        <p:grpSpPr>
          <a:xfrm>
            <a:off x="323315" y="706796"/>
            <a:ext cx="799970" cy="817204"/>
            <a:chOff x="353448" y="719222"/>
            <a:chExt cx="652718" cy="666780"/>
          </a:xfrm>
          <a:solidFill>
            <a:srgbClr val="064370"/>
          </a:solidFill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54C97189-6FC6-20AA-13EE-F7B45DC237E7}"/>
                </a:ext>
              </a:extLst>
            </p:cNvPr>
            <p:cNvSpPr/>
            <p:nvPr/>
          </p:nvSpPr>
          <p:spPr>
            <a:xfrm>
              <a:off x="377260" y="890672"/>
              <a:ext cx="624467" cy="295275"/>
            </a:xfrm>
            <a:custGeom>
              <a:avLst/>
              <a:gdLst>
                <a:gd name="connsiteX0" fmla="*/ 338138 w 624467"/>
                <a:gd name="connsiteY0" fmla="*/ 276225 h 295275"/>
                <a:gd name="connsiteX1" fmla="*/ 28575 w 624467"/>
                <a:gd name="connsiteY1" fmla="*/ 276225 h 295275"/>
                <a:gd name="connsiteX2" fmla="*/ 132531 w 624467"/>
                <a:gd name="connsiteY2" fmla="*/ 24927 h 295275"/>
                <a:gd name="connsiteX3" fmla="*/ 141322 w 624467"/>
                <a:gd name="connsiteY3" fmla="*/ 19050 h 295275"/>
                <a:gd name="connsiteX4" fmla="*/ 595894 w 624467"/>
                <a:gd name="connsiteY4" fmla="*/ 19050 h 295275"/>
                <a:gd name="connsiteX5" fmla="*/ 605411 w 624467"/>
                <a:gd name="connsiteY5" fmla="*/ 28583 h 295275"/>
                <a:gd name="connsiteX6" fmla="*/ 604657 w 624467"/>
                <a:gd name="connsiteY6" fmla="*/ 32290 h 295275"/>
                <a:gd name="connsiteX7" fmla="*/ 567509 w 624467"/>
                <a:gd name="connsiteY7" fmla="*/ 120110 h 295275"/>
                <a:gd name="connsiteX8" fmla="*/ 585054 w 624467"/>
                <a:gd name="connsiteY8" fmla="*/ 127540 h 295275"/>
                <a:gd name="connsiteX9" fmla="*/ 622202 w 624467"/>
                <a:gd name="connsiteY9" fmla="*/ 39710 h 295275"/>
                <a:gd name="connsiteX10" fmla="*/ 607020 w 624467"/>
                <a:gd name="connsiteY10" fmla="*/ 2258 h 295275"/>
                <a:gd name="connsiteX11" fmla="*/ 595894 w 624467"/>
                <a:gd name="connsiteY11" fmla="*/ 0 h 295275"/>
                <a:gd name="connsiteX12" fmla="*/ 141322 w 624467"/>
                <a:gd name="connsiteY12" fmla="*/ 0 h 295275"/>
                <a:gd name="connsiteX13" fmla="*/ 114919 w 624467"/>
                <a:gd name="connsiteY13" fmla="*/ 17650 h 295275"/>
                <a:gd name="connsiteX14" fmla="*/ 0 w 624467"/>
                <a:gd name="connsiteY14" fmla="*/ 295275 h 295275"/>
                <a:gd name="connsiteX15" fmla="*/ 338138 w 624467"/>
                <a:gd name="connsiteY15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4467" h="295275">
                  <a:moveTo>
                    <a:pt x="338138" y="276225"/>
                  </a:moveTo>
                  <a:lnTo>
                    <a:pt x="28575" y="276225"/>
                  </a:lnTo>
                  <a:lnTo>
                    <a:pt x="132531" y="24927"/>
                  </a:lnTo>
                  <a:cubicBezTo>
                    <a:pt x="133992" y="21362"/>
                    <a:pt x="137469" y="19038"/>
                    <a:pt x="141322" y="19050"/>
                  </a:cubicBezTo>
                  <a:lnTo>
                    <a:pt x="595894" y="19050"/>
                  </a:lnTo>
                  <a:cubicBezTo>
                    <a:pt x="601154" y="19055"/>
                    <a:pt x="605415" y="23322"/>
                    <a:pt x="605411" y="28583"/>
                  </a:cubicBezTo>
                  <a:cubicBezTo>
                    <a:pt x="605410" y="29856"/>
                    <a:pt x="605153" y="31117"/>
                    <a:pt x="604657" y="32290"/>
                  </a:cubicBezTo>
                  <a:lnTo>
                    <a:pt x="567509" y="120110"/>
                  </a:lnTo>
                  <a:lnTo>
                    <a:pt x="585054" y="127540"/>
                  </a:lnTo>
                  <a:lnTo>
                    <a:pt x="622202" y="39710"/>
                  </a:lnTo>
                  <a:cubicBezTo>
                    <a:pt x="628351" y="25176"/>
                    <a:pt x="621554" y="8409"/>
                    <a:pt x="607020" y="2258"/>
                  </a:cubicBezTo>
                  <a:cubicBezTo>
                    <a:pt x="603499" y="769"/>
                    <a:pt x="599716" y="1"/>
                    <a:pt x="595894" y="0"/>
                  </a:cubicBezTo>
                  <a:lnTo>
                    <a:pt x="141322" y="0"/>
                  </a:lnTo>
                  <a:cubicBezTo>
                    <a:pt x="129751" y="-30"/>
                    <a:pt x="119314" y="6947"/>
                    <a:pt x="114919" y="17650"/>
                  </a:cubicBezTo>
                  <a:lnTo>
                    <a:pt x="0" y="295275"/>
                  </a:lnTo>
                  <a:lnTo>
                    <a:pt x="338138" y="295275"/>
                  </a:ln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90802D1E-E96F-4294-2721-55281F4E814B}"/>
                </a:ext>
              </a:extLst>
            </p:cNvPr>
            <p:cNvSpPr/>
            <p:nvPr/>
          </p:nvSpPr>
          <p:spPr>
            <a:xfrm>
              <a:off x="648721" y="1028530"/>
              <a:ext cx="357445" cy="357473"/>
            </a:xfrm>
            <a:custGeom>
              <a:avLst/>
              <a:gdLst>
                <a:gd name="connsiteX0" fmla="*/ 319584 w 357445"/>
                <a:gd name="connsiteY0" fmla="*/ 37860 h 357473"/>
                <a:gd name="connsiteX1" fmla="*/ 137829 w 357445"/>
                <a:gd name="connsiteY1" fmla="*/ 37426 h 357473"/>
                <a:gd name="connsiteX2" fmla="*/ 131342 w 357445"/>
                <a:gd name="connsiteY2" fmla="*/ 212663 h 357473"/>
                <a:gd name="connsiteX3" fmla="*/ 115397 w 357445"/>
                <a:gd name="connsiteY3" fmla="*/ 228608 h 357473"/>
                <a:gd name="connsiteX4" fmla="*/ 76078 w 357445"/>
                <a:gd name="connsiteY4" fmla="*/ 234247 h 357473"/>
                <a:gd name="connsiteX5" fmla="*/ 9765 w 357445"/>
                <a:gd name="connsiteY5" fmla="*/ 300560 h 357473"/>
                <a:gd name="connsiteX6" fmla="*/ 9765 w 357445"/>
                <a:gd name="connsiteY6" fmla="*/ 347708 h 357473"/>
                <a:gd name="connsiteX7" fmla="*/ 56914 w 357445"/>
                <a:gd name="connsiteY7" fmla="*/ 347708 h 357473"/>
                <a:gd name="connsiteX8" fmla="*/ 123236 w 357445"/>
                <a:gd name="connsiteY8" fmla="*/ 281395 h 357473"/>
                <a:gd name="connsiteX9" fmla="*/ 128865 w 357445"/>
                <a:gd name="connsiteY9" fmla="*/ 242076 h 357473"/>
                <a:gd name="connsiteX10" fmla="*/ 144782 w 357445"/>
                <a:gd name="connsiteY10" fmla="*/ 226103 h 357473"/>
                <a:gd name="connsiteX11" fmla="*/ 326072 w 357445"/>
                <a:gd name="connsiteY11" fmla="*/ 213097 h 357473"/>
                <a:gd name="connsiteX12" fmla="*/ 319584 w 357445"/>
                <a:gd name="connsiteY12" fmla="*/ 37860 h 357473"/>
                <a:gd name="connsiteX13" fmla="*/ 151202 w 357445"/>
                <a:gd name="connsiteY13" fmla="*/ 51328 h 357473"/>
                <a:gd name="connsiteX14" fmla="*/ 271464 w 357445"/>
                <a:gd name="connsiteY14" fmla="*/ 28021 h 357473"/>
                <a:gd name="connsiteX15" fmla="*/ 222420 w 357445"/>
                <a:gd name="connsiteY15" fmla="*/ 138368 h 357473"/>
                <a:gd name="connsiteX16" fmla="*/ 119636 w 357445"/>
                <a:gd name="connsiteY16" fmla="*/ 138368 h 357473"/>
                <a:gd name="connsiteX17" fmla="*/ 151202 w 357445"/>
                <a:gd name="connsiteY17" fmla="*/ 51328 h 357473"/>
                <a:gd name="connsiteX18" fmla="*/ 109758 w 357445"/>
                <a:gd name="connsiteY18" fmla="*/ 267908 h 357473"/>
                <a:gd name="connsiteX19" fmla="*/ 43445 w 357445"/>
                <a:gd name="connsiteY19" fmla="*/ 334221 h 357473"/>
                <a:gd name="connsiteX20" fmla="*/ 23233 w 357445"/>
                <a:gd name="connsiteY20" fmla="*/ 334221 h 357473"/>
                <a:gd name="connsiteX21" fmla="*/ 23233 w 357445"/>
                <a:gd name="connsiteY21" fmla="*/ 314009 h 357473"/>
                <a:gd name="connsiteX22" fmla="*/ 89537 w 357445"/>
                <a:gd name="connsiteY22" fmla="*/ 247686 h 357473"/>
                <a:gd name="connsiteX23" fmla="*/ 109758 w 357445"/>
                <a:gd name="connsiteY23" fmla="*/ 247686 h 357473"/>
                <a:gd name="connsiteX24" fmla="*/ 109758 w 357445"/>
                <a:gd name="connsiteY24" fmla="*/ 267908 h 357473"/>
                <a:gd name="connsiteX25" fmla="*/ 306116 w 357445"/>
                <a:gd name="connsiteY25" fmla="*/ 206253 h 357473"/>
                <a:gd name="connsiteX26" fmla="*/ 151477 w 357445"/>
                <a:gd name="connsiteY26" fmla="*/ 206519 h 357473"/>
                <a:gd name="connsiteX27" fmla="*/ 123055 w 357445"/>
                <a:gd name="connsiteY27" fmla="*/ 157418 h 357473"/>
                <a:gd name="connsiteX28" fmla="*/ 234783 w 357445"/>
                <a:gd name="connsiteY28" fmla="*/ 157418 h 357473"/>
                <a:gd name="connsiteX29" fmla="*/ 288333 w 357445"/>
                <a:gd name="connsiteY29" fmla="*/ 36955 h 357473"/>
                <a:gd name="connsiteX30" fmla="*/ 320643 w 357445"/>
                <a:gd name="connsiteY30" fmla="*/ 188307 h 357473"/>
                <a:gd name="connsiteX31" fmla="*/ 306116 w 357445"/>
                <a:gd name="connsiteY31" fmla="*/ 206243 h 35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7445" h="357473">
                  <a:moveTo>
                    <a:pt x="319584" y="37860"/>
                  </a:moveTo>
                  <a:cubicBezTo>
                    <a:pt x="269514" y="-12450"/>
                    <a:pt x="188139" y="-12644"/>
                    <a:pt x="137829" y="37426"/>
                  </a:cubicBezTo>
                  <a:cubicBezTo>
                    <a:pt x="89964" y="85062"/>
                    <a:pt x="87131" y="161618"/>
                    <a:pt x="131342" y="212663"/>
                  </a:cubicBezTo>
                  <a:lnTo>
                    <a:pt x="115397" y="228608"/>
                  </a:lnTo>
                  <a:cubicBezTo>
                    <a:pt x="102479" y="221622"/>
                    <a:pt x="86512" y="223912"/>
                    <a:pt x="76078" y="234247"/>
                  </a:cubicBezTo>
                  <a:lnTo>
                    <a:pt x="9765" y="300560"/>
                  </a:lnTo>
                  <a:cubicBezTo>
                    <a:pt x="-3255" y="313579"/>
                    <a:pt x="-3255" y="334689"/>
                    <a:pt x="9765" y="347708"/>
                  </a:cubicBezTo>
                  <a:cubicBezTo>
                    <a:pt x="22785" y="360728"/>
                    <a:pt x="43894" y="360728"/>
                    <a:pt x="56914" y="347708"/>
                  </a:cubicBezTo>
                  <a:lnTo>
                    <a:pt x="123236" y="281395"/>
                  </a:lnTo>
                  <a:cubicBezTo>
                    <a:pt x="133568" y="270960"/>
                    <a:pt x="135854" y="254992"/>
                    <a:pt x="128865" y="242076"/>
                  </a:cubicBezTo>
                  <a:lnTo>
                    <a:pt x="144782" y="226103"/>
                  </a:lnTo>
                  <a:cubicBezTo>
                    <a:pt x="198435" y="272573"/>
                    <a:pt x="279601" y="266751"/>
                    <a:pt x="326072" y="213097"/>
                  </a:cubicBezTo>
                  <a:cubicBezTo>
                    <a:pt x="370283" y="162052"/>
                    <a:pt x="367450" y="85497"/>
                    <a:pt x="319584" y="37860"/>
                  </a:cubicBezTo>
                  <a:close/>
                  <a:moveTo>
                    <a:pt x="151202" y="51328"/>
                  </a:moveTo>
                  <a:cubicBezTo>
                    <a:pt x="182806" y="19801"/>
                    <a:pt x="230370" y="10583"/>
                    <a:pt x="271464" y="28021"/>
                  </a:cubicBezTo>
                  <a:lnTo>
                    <a:pt x="222420" y="138368"/>
                  </a:lnTo>
                  <a:lnTo>
                    <a:pt x="119636" y="138368"/>
                  </a:lnTo>
                  <a:cubicBezTo>
                    <a:pt x="116752" y="106112"/>
                    <a:pt x="128312" y="74237"/>
                    <a:pt x="151202" y="51328"/>
                  </a:cubicBezTo>
                  <a:close/>
                  <a:moveTo>
                    <a:pt x="109758" y="267908"/>
                  </a:moveTo>
                  <a:lnTo>
                    <a:pt x="43445" y="334221"/>
                  </a:lnTo>
                  <a:cubicBezTo>
                    <a:pt x="37864" y="339803"/>
                    <a:pt x="28815" y="339803"/>
                    <a:pt x="23233" y="334221"/>
                  </a:cubicBezTo>
                  <a:cubicBezTo>
                    <a:pt x="17651" y="328639"/>
                    <a:pt x="17651" y="319591"/>
                    <a:pt x="23233" y="314009"/>
                  </a:cubicBezTo>
                  <a:lnTo>
                    <a:pt x="89537" y="247686"/>
                  </a:lnTo>
                  <a:cubicBezTo>
                    <a:pt x="95121" y="242102"/>
                    <a:pt x="104175" y="242102"/>
                    <a:pt x="109758" y="247686"/>
                  </a:cubicBezTo>
                  <a:cubicBezTo>
                    <a:pt x="115343" y="253270"/>
                    <a:pt x="115343" y="262323"/>
                    <a:pt x="109758" y="267908"/>
                  </a:cubicBezTo>
                  <a:close/>
                  <a:moveTo>
                    <a:pt x="306116" y="206253"/>
                  </a:moveTo>
                  <a:cubicBezTo>
                    <a:pt x="263487" y="249029"/>
                    <a:pt x="194253" y="249148"/>
                    <a:pt x="151477" y="206519"/>
                  </a:cubicBezTo>
                  <a:cubicBezTo>
                    <a:pt x="137847" y="192938"/>
                    <a:pt x="128044" y="176000"/>
                    <a:pt x="123055" y="157418"/>
                  </a:cubicBezTo>
                  <a:lnTo>
                    <a:pt x="234783" y="157418"/>
                  </a:lnTo>
                  <a:lnTo>
                    <a:pt x="288333" y="36955"/>
                  </a:lnTo>
                  <a:cubicBezTo>
                    <a:pt x="339050" y="69828"/>
                    <a:pt x="353515" y="137590"/>
                    <a:pt x="320643" y="188307"/>
                  </a:cubicBezTo>
                  <a:cubicBezTo>
                    <a:pt x="316446" y="194781"/>
                    <a:pt x="311577" y="200793"/>
                    <a:pt x="306116" y="206243"/>
                  </a:cubicBez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9CEFF54D-42E2-D87A-1CDC-A89A48FDF19F}"/>
                </a:ext>
              </a:extLst>
            </p:cNvPr>
            <p:cNvSpPr/>
            <p:nvPr/>
          </p:nvSpPr>
          <p:spPr>
            <a:xfrm>
              <a:off x="353448" y="719222"/>
              <a:ext cx="581025" cy="466725"/>
            </a:xfrm>
            <a:custGeom>
              <a:avLst/>
              <a:gdLst>
                <a:gd name="connsiteX0" fmla="*/ 194481 w 581025"/>
                <a:gd name="connsiteY0" fmla="*/ 19050 h 466725"/>
                <a:gd name="connsiteX1" fmla="*/ 199587 w 581025"/>
                <a:gd name="connsiteY1" fmla="*/ 20536 h 466725"/>
                <a:gd name="connsiteX2" fmla="*/ 295008 w 581025"/>
                <a:gd name="connsiteY2" fmla="*/ 81258 h 466725"/>
                <a:gd name="connsiteX3" fmla="*/ 310344 w 581025"/>
                <a:gd name="connsiteY3" fmla="*/ 85725 h 466725"/>
                <a:gd name="connsiteX4" fmla="*/ 552450 w 581025"/>
                <a:gd name="connsiteY4" fmla="*/ 85725 h 466725"/>
                <a:gd name="connsiteX5" fmla="*/ 561975 w 581025"/>
                <a:gd name="connsiteY5" fmla="*/ 95250 h 466725"/>
                <a:gd name="connsiteX6" fmla="*/ 561975 w 581025"/>
                <a:gd name="connsiteY6" fmla="*/ 152400 h 466725"/>
                <a:gd name="connsiteX7" fmla="*/ 581025 w 581025"/>
                <a:gd name="connsiteY7" fmla="*/ 152400 h 466725"/>
                <a:gd name="connsiteX8" fmla="*/ 581025 w 581025"/>
                <a:gd name="connsiteY8" fmla="*/ 95250 h 466725"/>
                <a:gd name="connsiteX9" fmla="*/ 552450 w 581025"/>
                <a:gd name="connsiteY9" fmla="*/ 66675 h 466725"/>
                <a:gd name="connsiteX10" fmla="*/ 310344 w 581025"/>
                <a:gd name="connsiteY10" fmla="*/ 66675 h 466725"/>
                <a:gd name="connsiteX11" fmla="*/ 305238 w 581025"/>
                <a:gd name="connsiteY11" fmla="*/ 65189 h 466725"/>
                <a:gd name="connsiteX12" fmla="*/ 209817 w 581025"/>
                <a:gd name="connsiteY12" fmla="*/ 4467 h 466725"/>
                <a:gd name="connsiteX13" fmla="*/ 194481 w 581025"/>
                <a:gd name="connsiteY13" fmla="*/ 0 h 466725"/>
                <a:gd name="connsiteX14" fmla="*/ 28575 w 581025"/>
                <a:gd name="connsiteY14" fmla="*/ 0 h 466725"/>
                <a:gd name="connsiteX15" fmla="*/ 0 w 581025"/>
                <a:gd name="connsiteY15" fmla="*/ 28575 h 466725"/>
                <a:gd name="connsiteX16" fmla="*/ 0 w 581025"/>
                <a:gd name="connsiteY16" fmla="*/ 466725 h 466725"/>
                <a:gd name="connsiteX17" fmla="*/ 19050 w 581025"/>
                <a:gd name="connsiteY17" fmla="*/ 466725 h 466725"/>
                <a:gd name="connsiteX18" fmla="*/ 19050 w 581025"/>
                <a:gd name="connsiteY18" fmla="*/ 28575 h 466725"/>
                <a:gd name="connsiteX19" fmla="*/ 28575 w 581025"/>
                <a:gd name="connsiteY19" fmla="*/ 1905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1025" h="466725">
                  <a:moveTo>
                    <a:pt x="194481" y="19050"/>
                  </a:moveTo>
                  <a:cubicBezTo>
                    <a:pt x="196290" y="19051"/>
                    <a:pt x="198061" y="19566"/>
                    <a:pt x="199587" y="20536"/>
                  </a:cubicBezTo>
                  <a:lnTo>
                    <a:pt x="295008" y="81258"/>
                  </a:lnTo>
                  <a:cubicBezTo>
                    <a:pt x="299589" y="84181"/>
                    <a:pt x="304911" y="85731"/>
                    <a:pt x="310344" y="85725"/>
                  </a:cubicBezTo>
                  <a:lnTo>
                    <a:pt x="552450" y="85725"/>
                  </a:lnTo>
                  <a:cubicBezTo>
                    <a:pt x="557711" y="85725"/>
                    <a:pt x="561975" y="89989"/>
                    <a:pt x="561975" y="95250"/>
                  </a:cubicBezTo>
                  <a:lnTo>
                    <a:pt x="561975" y="152400"/>
                  </a:lnTo>
                  <a:lnTo>
                    <a:pt x="581025" y="152400"/>
                  </a:lnTo>
                  <a:lnTo>
                    <a:pt x="581025" y="95250"/>
                  </a:lnTo>
                  <a:cubicBezTo>
                    <a:pt x="581025" y="79468"/>
                    <a:pt x="568232" y="66675"/>
                    <a:pt x="552450" y="66675"/>
                  </a:cubicBezTo>
                  <a:lnTo>
                    <a:pt x="310344" y="66675"/>
                  </a:lnTo>
                  <a:cubicBezTo>
                    <a:pt x="308535" y="66674"/>
                    <a:pt x="306764" y="66159"/>
                    <a:pt x="305238" y="65189"/>
                  </a:cubicBezTo>
                  <a:lnTo>
                    <a:pt x="209817" y="4467"/>
                  </a:lnTo>
                  <a:cubicBezTo>
                    <a:pt x="205236" y="1544"/>
                    <a:pt x="199915" y="-6"/>
                    <a:pt x="194481" y="0"/>
                  </a:cubicBezTo>
                  <a:lnTo>
                    <a:pt x="28575" y="0"/>
                  </a:lnTo>
                  <a:cubicBezTo>
                    <a:pt x="12793" y="0"/>
                    <a:pt x="0" y="12793"/>
                    <a:pt x="0" y="28575"/>
                  </a:cubicBezTo>
                  <a:lnTo>
                    <a:pt x="0" y="466725"/>
                  </a:lnTo>
                  <a:lnTo>
                    <a:pt x="19050" y="466725"/>
                  </a:lnTo>
                  <a:lnTo>
                    <a:pt x="19050" y="28575"/>
                  </a:lnTo>
                  <a:cubicBezTo>
                    <a:pt x="19050" y="23314"/>
                    <a:pt x="23314" y="19050"/>
                    <a:pt x="28575" y="19050"/>
                  </a:cubicBez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81633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10FA07A9-4730-4B3F-B487-E7E61EB2B874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6EA58A7-56DC-A530-A037-BD2875108E41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6309855" cy="1058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 contendo proposição de políticas e ações para extensão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CDAADEC-1FFE-9922-D4E0-3513DD7E835E}"/>
              </a:ext>
            </a:extLst>
          </p:cNvPr>
          <p:cNvSpPr/>
          <p:nvPr/>
        </p:nvSpPr>
        <p:spPr>
          <a:xfrm>
            <a:off x="1819037" y="1531940"/>
            <a:ext cx="9106137" cy="4428227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spcAft>
                <a:spcPts val="1600"/>
              </a:spcAft>
            </a:pPr>
            <a:r>
              <a:rPr lang="pt-B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Mário Cesar Barreto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documento em questão pretende apresentar a proposição de políticas e ações para a extensão na Universidade do Distrito Federal. Para tanto, ele foi organizado em três partes. A primeira dela trata dos princípios norteadores, trazendo a perspectiva de entendimento da Extensão na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fundamenta-se no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princípio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constitucional da indissociabilidade entre ensino, pesquisa e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extensão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voltada para o estímulo às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condições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produção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conhecimento associada à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formação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profissionais capazes de promover uma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atuação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academicamente inovadora e socialmente comprometida com a melhoria das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condições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socioeconômicas da comunidade.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seguida, na parte 2, são descritos os objetivos, áreas temáticas e ações propostas para a atuação da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terceira e última parte trata da articulação necessária entre ensino, pesquisa e extensão. O ensino é apresentado como o alicerce formativo do futuro profissional de nível superior e se ancora na pesquisa e na extensão, de forma indissociável, proporcionando uma visão de mundo ampliada, conforme determina o artigo 52 da Lei 9.394 (BRASIL,1996). 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ráfico 2" descr="Rede estrutura de tópicos">
            <a:extLst>
              <a:ext uri="{FF2B5EF4-FFF2-40B4-BE49-F238E27FC236}">
                <a16:creationId xmlns:a16="http://schemas.microsoft.com/office/drawing/2014/main" id="{D436E8E4-ABDB-AFEF-6C86-E1434E613845}"/>
              </a:ext>
            </a:extLst>
          </p:cNvPr>
          <p:cNvSpPr/>
          <p:nvPr/>
        </p:nvSpPr>
        <p:spPr>
          <a:xfrm>
            <a:off x="301730" y="704851"/>
            <a:ext cx="831368" cy="786036"/>
          </a:xfrm>
          <a:custGeom>
            <a:avLst/>
            <a:gdLst>
              <a:gd name="connsiteX0" fmla="*/ 633505 w 705646"/>
              <a:gd name="connsiteY0" fmla="*/ 333460 h 667171"/>
              <a:gd name="connsiteX1" fmla="*/ 705646 w 705646"/>
              <a:gd name="connsiteY1" fmla="*/ 262023 h 667171"/>
              <a:gd name="connsiteX2" fmla="*/ 634208 w 705646"/>
              <a:gd name="connsiteY2" fmla="*/ 189882 h 667171"/>
              <a:gd name="connsiteX3" fmla="*/ 562067 w 705646"/>
              <a:gd name="connsiteY3" fmla="*/ 261319 h 667171"/>
              <a:gd name="connsiteX4" fmla="*/ 564363 w 705646"/>
              <a:gd name="connsiteY4" fmla="*/ 279682 h 667171"/>
              <a:gd name="connsiteX5" fmla="*/ 438166 w 705646"/>
              <a:gd name="connsiteY5" fmla="*/ 330165 h 667171"/>
              <a:gd name="connsiteX6" fmla="*/ 362042 w 705646"/>
              <a:gd name="connsiteY6" fmla="*/ 276796 h 667171"/>
              <a:gd name="connsiteX7" fmla="*/ 362042 w 705646"/>
              <a:gd name="connsiteY7" fmla="*/ 142246 h 667171"/>
              <a:gd name="connsiteX8" fmla="*/ 423316 w 705646"/>
              <a:gd name="connsiteY8" fmla="*/ 61922 h 667171"/>
              <a:gd name="connsiteX9" fmla="*/ 342992 w 705646"/>
              <a:gd name="connsiteY9" fmla="*/ 646 h 667171"/>
              <a:gd name="connsiteX10" fmla="*/ 281718 w 705646"/>
              <a:gd name="connsiteY10" fmla="*/ 80972 h 667171"/>
              <a:gd name="connsiteX11" fmla="*/ 342992 w 705646"/>
              <a:gd name="connsiteY11" fmla="*/ 142246 h 667171"/>
              <a:gd name="connsiteX12" fmla="*/ 342992 w 705646"/>
              <a:gd name="connsiteY12" fmla="*/ 276796 h 667171"/>
              <a:gd name="connsiteX13" fmla="*/ 266868 w 705646"/>
              <a:gd name="connsiteY13" fmla="*/ 330136 h 667171"/>
              <a:gd name="connsiteX14" fmla="*/ 140672 w 705646"/>
              <a:gd name="connsiteY14" fmla="*/ 279654 h 667171"/>
              <a:gd name="connsiteX15" fmla="*/ 89128 w 705646"/>
              <a:gd name="connsiteY15" fmla="*/ 192764 h 667171"/>
              <a:gd name="connsiteX16" fmla="*/ 2238 w 705646"/>
              <a:gd name="connsiteY16" fmla="*/ 244307 h 667171"/>
              <a:gd name="connsiteX17" fmla="*/ 53782 w 705646"/>
              <a:gd name="connsiteY17" fmla="*/ 331197 h 667171"/>
              <a:gd name="connsiteX18" fmla="*/ 133537 w 705646"/>
              <a:gd name="connsiteY18" fmla="*/ 297322 h 667171"/>
              <a:gd name="connsiteX19" fmla="*/ 260315 w 705646"/>
              <a:gd name="connsiteY19" fmla="*/ 348033 h 667171"/>
              <a:gd name="connsiteX20" fmla="*/ 281080 w 705646"/>
              <a:gd name="connsiteY20" fmla="*/ 434320 h 667171"/>
              <a:gd name="connsiteX21" fmla="*/ 178733 w 705646"/>
              <a:gd name="connsiteY21" fmla="*/ 536638 h 667171"/>
              <a:gd name="connsiteX22" fmla="*/ 79115 w 705646"/>
              <a:gd name="connsiteY22" fmla="*/ 554856 h 667171"/>
              <a:gd name="connsiteX23" fmla="*/ 97334 w 705646"/>
              <a:gd name="connsiteY23" fmla="*/ 654475 h 667171"/>
              <a:gd name="connsiteX24" fmla="*/ 196952 w 705646"/>
              <a:gd name="connsiteY24" fmla="*/ 636256 h 667171"/>
              <a:gd name="connsiteX25" fmla="*/ 192840 w 705646"/>
              <a:gd name="connsiteY25" fmla="*/ 549468 h 667171"/>
              <a:gd name="connsiteX26" fmla="*/ 295005 w 705646"/>
              <a:gd name="connsiteY26" fmla="*/ 447303 h 667171"/>
              <a:gd name="connsiteX27" fmla="*/ 410029 w 705646"/>
              <a:gd name="connsiteY27" fmla="*/ 447303 h 667171"/>
              <a:gd name="connsiteX28" fmla="*/ 512194 w 705646"/>
              <a:gd name="connsiteY28" fmla="*/ 549468 h 667171"/>
              <a:gd name="connsiteX29" fmla="*/ 520915 w 705646"/>
              <a:gd name="connsiteY29" fmla="*/ 650295 h 667171"/>
              <a:gd name="connsiteX30" fmla="*/ 621742 w 705646"/>
              <a:gd name="connsiteY30" fmla="*/ 641574 h 667171"/>
              <a:gd name="connsiteX31" fmla="*/ 613021 w 705646"/>
              <a:gd name="connsiteY31" fmla="*/ 540747 h 667171"/>
              <a:gd name="connsiteX32" fmla="*/ 526301 w 705646"/>
              <a:gd name="connsiteY32" fmla="*/ 536638 h 667171"/>
              <a:gd name="connsiteX33" fmla="*/ 423955 w 705646"/>
              <a:gd name="connsiteY33" fmla="*/ 434320 h 667171"/>
              <a:gd name="connsiteX34" fmla="*/ 444690 w 705646"/>
              <a:gd name="connsiteY34" fmla="*/ 348062 h 667171"/>
              <a:gd name="connsiteX35" fmla="*/ 571468 w 705646"/>
              <a:gd name="connsiteY35" fmla="*/ 297351 h 667171"/>
              <a:gd name="connsiteX36" fmla="*/ 633505 w 705646"/>
              <a:gd name="connsiteY36" fmla="*/ 333460 h 667171"/>
              <a:gd name="connsiteX37" fmla="*/ 71530 w 705646"/>
              <a:gd name="connsiteY37" fmla="*/ 314410 h 667171"/>
              <a:gd name="connsiteX38" fmla="*/ 19142 w 705646"/>
              <a:gd name="connsiteY38" fmla="*/ 262023 h 667171"/>
              <a:gd name="connsiteX39" fmla="*/ 71530 w 705646"/>
              <a:gd name="connsiteY39" fmla="*/ 209635 h 667171"/>
              <a:gd name="connsiteX40" fmla="*/ 123917 w 705646"/>
              <a:gd name="connsiteY40" fmla="*/ 262023 h 667171"/>
              <a:gd name="connsiteX41" fmla="*/ 71530 w 705646"/>
              <a:gd name="connsiteY41" fmla="*/ 314410 h 667171"/>
              <a:gd name="connsiteX42" fmla="*/ 300130 w 705646"/>
              <a:gd name="connsiteY42" fmla="*/ 71523 h 667171"/>
              <a:gd name="connsiteX43" fmla="*/ 352517 w 705646"/>
              <a:gd name="connsiteY43" fmla="*/ 19135 h 667171"/>
              <a:gd name="connsiteX44" fmla="*/ 404905 w 705646"/>
              <a:gd name="connsiteY44" fmla="*/ 71523 h 667171"/>
              <a:gd name="connsiteX45" fmla="*/ 352517 w 705646"/>
              <a:gd name="connsiteY45" fmla="*/ 123910 h 667171"/>
              <a:gd name="connsiteX46" fmla="*/ 300130 w 705646"/>
              <a:gd name="connsiteY46" fmla="*/ 71523 h 667171"/>
              <a:gd name="connsiteX47" fmla="*/ 138205 w 705646"/>
              <a:gd name="connsiteY47" fmla="*/ 647785 h 667171"/>
              <a:gd name="connsiteX48" fmla="*/ 85817 w 705646"/>
              <a:gd name="connsiteY48" fmla="*/ 595398 h 667171"/>
              <a:gd name="connsiteX49" fmla="*/ 138205 w 705646"/>
              <a:gd name="connsiteY49" fmla="*/ 543010 h 667171"/>
              <a:gd name="connsiteX50" fmla="*/ 190592 w 705646"/>
              <a:gd name="connsiteY50" fmla="*/ 595398 h 667171"/>
              <a:gd name="connsiteX51" fmla="*/ 138205 w 705646"/>
              <a:gd name="connsiteY51" fmla="*/ 647785 h 667171"/>
              <a:gd name="connsiteX52" fmla="*/ 619217 w 705646"/>
              <a:gd name="connsiteY52" fmla="*/ 595398 h 667171"/>
              <a:gd name="connsiteX53" fmla="*/ 566830 w 705646"/>
              <a:gd name="connsiteY53" fmla="*/ 647785 h 667171"/>
              <a:gd name="connsiteX54" fmla="*/ 514442 w 705646"/>
              <a:gd name="connsiteY54" fmla="*/ 595398 h 667171"/>
              <a:gd name="connsiteX55" fmla="*/ 566830 w 705646"/>
              <a:gd name="connsiteY55" fmla="*/ 543010 h 667171"/>
              <a:gd name="connsiteX56" fmla="*/ 619217 w 705646"/>
              <a:gd name="connsiteY56" fmla="*/ 595398 h 667171"/>
              <a:gd name="connsiteX57" fmla="*/ 352517 w 705646"/>
              <a:gd name="connsiteY57" fmla="*/ 447760 h 667171"/>
              <a:gd name="connsiteX58" fmla="*/ 276317 w 705646"/>
              <a:gd name="connsiteY58" fmla="*/ 371560 h 667171"/>
              <a:gd name="connsiteX59" fmla="*/ 352517 w 705646"/>
              <a:gd name="connsiteY59" fmla="*/ 295360 h 667171"/>
              <a:gd name="connsiteX60" fmla="*/ 428717 w 705646"/>
              <a:gd name="connsiteY60" fmla="*/ 371560 h 667171"/>
              <a:gd name="connsiteX61" fmla="*/ 352517 w 705646"/>
              <a:gd name="connsiteY61" fmla="*/ 447760 h 667171"/>
              <a:gd name="connsiteX62" fmla="*/ 633505 w 705646"/>
              <a:gd name="connsiteY62" fmla="*/ 209635 h 667171"/>
              <a:gd name="connsiteX63" fmla="*/ 685892 w 705646"/>
              <a:gd name="connsiteY63" fmla="*/ 262023 h 667171"/>
              <a:gd name="connsiteX64" fmla="*/ 633505 w 705646"/>
              <a:gd name="connsiteY64" fmla="*/ 314410 h 667171"/>
              <a:gd name="connsiteX65" fmla="*/ 581117 w 705646"/>
              <a:gd name="connsiteY65" fmla="*/ 262023 h 667171"/>
              <a:gd name="connsiteX66" fmla="*/ 633505 w 705646"/>
              <a:gd name="connsiteY66" fmla="*/ 209635 h 66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705646" h="667171">
                <a:moveTo>
                  <a:pt x="633505" y="333460"/>
                </a:moveTo>
                <a:cubicBezTo>
                  <a:pt x="673152" y="333655"/>
                  <a:pt x="705452" y="301672"/>
                  <a:pt x="705646" y="262023"/>
                </a:cubicBezTo>
                <a:cubicBezTo>
                  <a:pt x="705840" y="222375"/>
                  <a:pt x="673856" y="190077"/>
                  <a:pt x="634208" y="189882"/>
                </a:cubicBezTo>
                <a:cubicBezTo>
                  <a:pt x="594561" y="189688"/>
                  <a:pt x="562261" y="221671"/>
                  <a:pt x="562067" y="261319"/>
                </a:cubicBezTo>
                <a:cubicBezTo>
                  <a:pt x="562037" y="267514"/>
                  <a:pt x="562808" y="273686"/>
                  <a:pt x="564363" y="279682"/>
                </a:cubicBezTo>
                <a:lnTo>
                  <a:pt x="438166" y="330165"/>
                </a:lnTo>
                <a:cubicBezTo>
                  <a:pt x="423770" y="300372"/>
                  <a:pt x="394958" y="280174"/>
                  <a:pt x="362042" y="276796"/>
                </a:cubicBezTo>
                <a:lnTo>
                  <a:pt x="362042" y="142246"/>
                </a:lnTo>
                <a:cubicBezTo>
                  <a:pt x="401144" y="136985"/>
                  <a:pt x="428577" y="101023"/>
                  <a:pt x="423316" y="61922"/>
                </a:cubicBezTo>
                <a:cubicBezTo>
                  <a:pt x="418056" y="22819"/>
                  <a:pt x="382093" y="-4614"/>
                  <a:pt x="342992" y="646"/>
                </a:cubicBezTo>
                <a:cubicBezTo>
                  <a:pt x="303890" y="5907"/>
                  <a:pt x="276457" y="41869"/>
                  <a:pt x="281718" y="80972"/>
                </a:cubicBezTo>
                <a:cubicBezTo>
                  <a:pt x="286009" y="112867"/>
                  <a:pt x="311097" y="137955"/>
                  <a:pt x="342992" y="142246"/>
                </a:cubicBezTo>
                <a:lnTo>
                  <a:pt x="342992" y="276796"/>
                </a:lnTo>
                <a:cubicBezTo>
                  <a:pt x="310083" y="280167"/>
                  <a:pt x="281272" y="300355"/>
                  <a:pt x="266868" y="330136"/>
                </a:cubicBezTo>
                <a:lnTo>
                  <a:pt x="140672" y="279654"/>
                </a:lnTo>
                <a:cubicBezTo>
                  <a:pt x="150432" y="241426"/>
                  <a:pt x="127356" y="202524"/>
                  <a:pt x="89128" y="192764"/>
                </a:cubicBezTo>
                <a:cubicBezTo>
                  <a:pt x="50900" y="183002"/>
                  <a:pt x="11998" y="206080"/>
                  <a:pt x="2238" y="244307"/>
                </a:cubicBezTo>
                <a:cubicBezTo>
                  <a:pt x="-7523" y="282535"/>
                  <a:pt x="15554" y="321437"/>
                  <a:pt x="53782" y="331197"/>
                </a:cubicBezTo>
                <a:cubicBezTo>
                  <a:pt x="84962" y="339158"/>
                  <a:pt x="117616" y="325289"/>
                  <a:pt x="133537" y="297322"/>
                </a:cubicBezTo>
                <a:lnTo>
                  <a:pt x="260315" y="348033"/>
                </a:lnTo>
                <a:cubicBezTo>
                  <a:pt x="252374" y="378458"/>
                  <a:pt x="260166" y="410839"/>
                  <a:pt x="281080" y="434320"/>
                </a:cubicBezTo>
                <a:lnTo>
                  <a:pt x="178733" y="536638"/>
                </a:lnTo>
                <a:cubicBezTo>
                  <a:pt x="146194" y="514160"/>
                  <a:pt x="101593" y="522317"/>
                  <a:pt x="79115" y="554856"/>
                </a:cubicBezTo>
                <a:cubicBezTo>
                  <a:pt x="56637" y="587397"/>
                  <a:pt x="64794" y="631998"/>
                  <a:pt x="97334" y="654475"/>
                </a:cubicBezTo>
                <a:cubicBezTo>
                  <a:pt x="129874" y="676953"/>
                  <a:pt x="174475" y="668796"/>
                  <a:pt x="196952" y="636256"/>
                </a:cubicBezTo>
                <a:cubicBezTo>
                  <a:pt x="215293" y="609705"/>
                  <a:pt x="213609" y="574167"/>
                  <a:pt x="192840" y="549468"/>
                </a:cubicBezTo>
                <a:lnTo>
                  <a:pt x="295005" y="447303"/>
                </a:lnTo>
                <a:cubicBezTo>
                  <a:pt x="328936" y="473312"/>
                  <a:pt x="376098" y="473312"/>
                  <a:pt x="410029" y="447303"/>
                </a:cubicBezTo>
                <a:lnTo>
                  <a:pt x="512194" y="549468"/>
                </a:lnTo>
                <a:cubicBezTo>
                  <a:pt x="486760" y="579719"/>
                  <a:pt x="490665" y="624860"/>
                  <a:pt x="520915" y="650295"/>
                </a:cubicBezTo>
                <a:cubicBezTo>
                  <a:pt x="551166" y="675729"/>
                  <a:pt x="596308" y="671824"/>
                  <a:pt x="621742" y="641574"/>
                </a:cubicBezTo>
                <a:cubicBezTo>
                  <a:pt x="647176" y="611323"/>
                  <a:pt x="643271" y="566182"/>
                  <a:pt x="613021" y="540747"/>
                </a:cubicBezTo>
                <a:cubicBezTo>
                  <a:pt x="588341" y="519997"/>
                  <a:pt x="552832" y="518314"/>
                  <a:pt x="526301" y="536638"/>
                </a:cubicBezTo>
                <a:lnTo>
                  <a:pt x="423955" y="434320"/>
                </a:lnTo>
                <a:cubicBezTo>
                  <a:pt x="444849" y="410840"/>
                  <a:pt x="452630" y="378473"/>
                  <a:pt x="444690" y="348062"/>
                </a:cubicBezTo>
                <a:lnTo>
                  <a:pt x="571468" y="297351"/>
                </a:lnTo>
                <a:cubicBezTo>
                  <a:pt x="584159" y="319657"/>
                  <a:pt x="607840" y="333441"/>
                  <a:pt x="633505" y="333460"/>
                </a:cubicBezTo>
                <a:close/>
                <a:moveTo>
                  <a:pt x="71530" y="314410"/>
                </a:moveTo>
                <a:cubicBezTo>
                  <a:pt x="42596" y="314410"/>
                  <a:pt x="19142" y="290956"/>
                  <a:pt x="19142" y="262023"/>
                </a:cubicBezTo>
                <a:cubicBezTo>
                  <a:pt x="19142" y="233090"/>
                  <a:pt x="42596" y="209635"/>
                  <a:pt x="71530" y="209635"/>
                </a:cubicBezTo>
                <a:cubicBezTo>
                  <a:pt x="100463" y="209635"/>
                  <a:pt x="123917" y="233090"/>
                  <a:pt x="123917" y="262023"/>
                </a:cubicBezTo>
                <a:cubicBezTo>
                  <a:pt x="123886" y="290943"/>
                  <a:pt x="100449" y="314379"/>
                  <a:pt x="71530" y="314410"/>
                </a:cubicBezTo>
                <a:close/>
                <a:moveTo>
                  <a:pt x="300130" y="71523"/>
                </a:moveTo>
                <a:cubicBezTo>
                  <a:pt x="300130" y="42590"/>
                  <a:pt x="323584" y="19135"/>
                  <a:pt x="352517" y="19135"/>
                </a:cubicBezTo>
                <a:cubicBezTo>
                  <a:pt x="381450" y="19135"/>
                  <a:pt x="404905" y="42590"/>
                  <a:pt x="404905" y="71523"/>
                </a:cubicBezTo>
                <a:cubicBezTo>
                  <a:pt x="404905" y="100456"/>
                  <a:pt x="381450" y="123910"/>
                  <a:pt x="352517" y="123910"/>
                </a:cubicBezTo>
                <a:cubicBezTo>
                  <a:pt x="323597" y="123879"/>
                  <a:pt x="300161" y="100443"/>
                  <a:pt x="300130" y="71523"/>
                </a:cubicBezTo>
                <a:close/>
                <a:moveTo>
                  <a:pt x="138205" y="647785"/>
                </a:moveTo>
                <a:cubicBezTo>
                  <a:pt x="109271" y="647785"/>
                  <a:pt x="85817" y="624331"/>
                  <a:pt x="85817" y="595398"/>
                </a:cubicBezTo>
                <a:cubicBezTo>
                  <a:pt x="85817" y="566465"/>
                  <a:pt x="109271" y="543010"/>
                  <a:pt x="138205" y="543010"/>
                </a:cubicBezTo>
                <a:cubicBezTo>
                  <a:pt x="167138" y="543010"/>
                  <a:pt x="190592" y="566465"/>
                  <a:pt x="190592" y="595398"/>
                </a:cubicBezTo>
                <a:cubicBezTo>
                  <a:pt x="190561" y="624318"/>
                  <a:pt x="167124" y="647754"/>
                  <a:pt x="138205" y="647785"/>
                </a:cubicBezTo>
                <a:close/>
                <a:moveTo>
                  <a:pt x="619217" y="595398"/>
                </a:moveTo>
                <a:cubicBezTo>
                  <a:pt x="619217" y="624331"/>
                  <a:pt x="595763" y="647785"/>
                  <a:pt x="566830" y="647785"/>
                </a:cubicBezTo>
                <a:cubicBezTo>
                  <a:pt x="537896" y="647785"/>
                  <a:pt x="514442" y="624331"/>
                  <a:pt x="514442" y="595398"/>
                </a:cubicBezTo>
                <a:cubicBezTo>
                  <a:pt x="514442" y="566465"/>
                  <a:pt x="537896" y="543010"/>
                  <a:pt x="566830" y="543010"/>
                </a:cubicBezTo>
                <a:cubicBezTo>
                  <a:pt x="595749" y="543042"/>
                  <a:pt x="619186" y="566478"/>
                  <a:pt x="619217" y="595398"/>
                </a:cubicBezTo>
                <a:close/>
                <a:moveTo>
                  <a:pt x="352517" y="447760"/>
                </a:moveTo>
                <a:cubicBezTo>
                  <a:pt x="310433" y="447760"/>
                  <a:pt x="276317" y="413645"/>
                  <a:pt x="276317" y="371560"/>
                </a:cubicBezTo>
                <a:cubicBezTo>
                  <a:pt x="276317" y="329476"/>
                  <a:pt x="310433" y="295360"/>
                  <a:pt x="352517" y="295360"/>
                </a:cubicBezTo>
                <a:cubicBezTo>
                  <a:pt x="394601" y="295360"/>
                  <a:pt x="428717" y="329476"/>
                  <a:pt x="428717" y="371560"/>
                </a:cubicBezTo>
                <a:cubicBezTo>
                  <a:pt x="428669" y="413625"/>
                  <a:pt x="394581" y="447713"/>
                  <a:pt x="352517" y="447760"/>
                </a:cubicBezTo>
                <a:close/>
                <a:moveTo>
                  <a:pt x="633505" y="209635"/>
                </a:moveTo>
                <a:cubicBezTo>
                  <a:pt x="662438" y="209635"/>
                  <a:pt x="685892" y="233090"/>
                  <a:pt x="685892" y="262023"/>
                </a:cubicBezTo>
                <a:cubicBezTo>
                  <a:pt x="685892" y="290956"/>
                  <a:pt x="662438" y="314410"/>
                  <a:pt x="633505" y="314410"/>
                </a:cubicBezTo>
                <a:cubicBezTo>
                  <a:pt x="604571" y="314410"/>
                  <a:pt x="581117" y="290956"/>
                  <a:pt x="581117" y="262023"/>
                </a:cubicBezTo>
                <a:cubicBezTo>
                  <a:pt x="581149" y="233103"/>
                  <a:pt x="604585" y="209667"/>
                  <a:pt x="633505" y="209635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431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D6EA58A7-56DC-A530-A037-BD2875108E41}"/>
              </a:ext>
            </a:extLst>
          </p:cNvPr>
          <p:cNvSpPr txBox="1">
            <a:spLocks/>
          </p:cNvSpPr>
          <p:nvPr/>
        </p:nvSpPr>
        <p:spPr>
          <a:xfrm>
            <a:off x="1719719" y="410874"/>
            <a:ext cx="6843255" cy="1058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 contendo proposição de política de comunicação interna e externa 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CDAADEC-1FFE-9922-D4E0-3513DD7E835E}"/>
              </a:ext>
            </a:extLst>
          </p:cNvPr>
          <p:cNvSpPr/>
          <p:nvPr/>
        </p:nvSpPr>
        <p:spPr>
          <a:xfrm>
            <a:off x="1819037" y="1531940"/>
            <a:ext cx="8416915" cy="4451610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spcAft>
                <a:spcPts val="1600"/>
              </a:spcAft>
            </a:pPr>
            <a:r>
              <a:rPr lang="pt-B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Bernadete Cordeiro</a:t>
            </a:r>
          </a:p>
          <a:p>
            <a:pPr marL="342900" indent="-342900">
              <a:lnSpc>
                <a:spcPct val="15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documento tem por objetivo descrever a proposta de política de comunicação da Universidade do Distrito Federal (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Jorge Amaury, com as comunidades interna e externa, considerando, entre outros valores, o alinhamento com à diversidade e à inovação, a fim de incentivar o diálogo permanente, promover a inclusão, favorecer a integração entre setores e propiciar as relações com demais instituições, de forma presencial ou por meio de tecnologias disponíveis, contribuindo para a efetividade de sua gestão e desenvolvimento de sua missão institucional. </a:t>
            </a:r>
          </a:p>
          <a:p>
            <a:pPr marL="342900" indent="-342900">
              <a:lnSpc>
                <a:spcPct val="15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tanto, o documento foi dividido e duas sessões. A primeira trata dos elementos para a construção de uma política de comunicação para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Já na segunda sessão trata da 2 proposição da política de comunicação propriamente.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0CC6DEE-B92E-739B-976C-E544EE50593B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764816C-90C8-D223-0F58-3713F5683602}"/>
              </a:ext>
            </a:extLst>
          </p:cNvPr>
          <p:cNvGrpSpPr/>
          <p:nvPr/>
        </p:nvGrpSpPr>
        <p:grpSpPr>
          <a:xfrm>
            <a:off x="409660" y="749300"/>
            <a:ext cx="707608" cy="708192"/>
            <a:chOff x="409660" y="749300"/>
            <a:chExt cx="707608" cy="708192"/>
          </a:xfrm>
          <a:solidFill>
            <a:srgbClr val="064370"/>
          </a:solidFill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2772A1FA-6928-6B0E-DC17-374FE89D48B4}"/>
                </a:ext>
              </a:extLst>
            </p:cNvPr>
            <p:cNvSpPr/>
            <p:nvPr/>
          </p:nvSpPr>
          <p:spPr>
            <a:xfrm>
              <a:off x="431853" y="761296"/>
              <a:ext cx="253990" cy="253988"/>
            </a:xfrm>
            <a:custGeom>
              <a:avLst/>
              <a:gdLst>
                <a:gd name="connsiteX0" fmla="*/ 114214 w 228485"/>
                <a:gd name="connsiteY0" fmla="*/ 228486 h 228485"/>
                <a:gd name="connsiteX1" fmla="*/ 228486 w 228485"/>
                <a:gd name="connsiteY1" fmla="*/ 114271 h 228485"/>
                <a:gd name="connsiteX2" fmla="*/ 114271 w 228485"/>
                <a:gd name="connsiteY2" fmla="*/ 0 h 228485"/>
                <a:gd name="connsiteX3" fmla="*/ 0 w 228485"/>
                <a:gd name="connsiteY3" fmla="*/ 114214 h 228485"/>
                <a:gd name="connsiteX4" fmla="*/ 0 w 228485"/>
                <a:gd name="connsiteY4" fmla="*/ 114271 h 228485"/>
                <a:gd name="connsiteX5" fmla="*/ 114214 w 228485"/>
                <a:gd name="connsiteY5" fmla="*/ 228486 h 228485"/>
                <a:gd name="connsiteX6" fmla="*/ 114214 w 228485"/>
                <a:gd name="connsiteY6" fmla="*/ 19060 h 228485"/>
                <a:gd name="connsiteX7" fmla="*/ 209436 w 228485"/>
                <a:gd name="connsiteY7" fmla="*/ 114224 h 228485"/>
                <a:gd name="connsiteX8" fmla="*/ 114271 w 228485"/>
                <a:gd name="connsiteY8" fmla="*/ 209445 h 228485"/>
                <a:gd name="connsiteX9" fmla="*/ 19050 w 228485"/>
                <a:gd name="connsiteY9" fmla="*/ 114281 h 228485"/>
                <a:gd name="connsiteX10" fmla="*/ 19050 w 228485"/>
                <a:gd name="connsiteY10" fmla="*/ 114271 h 228485"/>
                <a:gd name="connsiteX11" fmla="*/ 114214 w 228485"/>
                <a:gd name="connsiteY11" fmla="*/ 19021 h 22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485" h="228485">
                  <a:moveTo>
                    <a:pt x="114214" y="228486"/>
                  </a:moveTo>
                  <a:cubicBezTo>
                    <a:pt x="177309" y="228502"/>
                    <a:pt x="228470" y="177366"/>
                    <a:pt x="228486" y="114271"/>
                  </a:cubicBezTo>
                  <a:cubicBezTo>
                    <a:pt x="228502" y="51177"/>
                    <a:pt x="177366" y="16"/>
                    <a:pt x="114271" y="0"/>
                  </a:cubicBezTo>
                  <a:cubicBezTo>
                    <a:pt x="51177" y="-16"/>
                    <a:pt x="16" y="51120"/>
                    <a:pt x="0" y="114214"/>
                  </a:cubicBezTo>
                  <a:cubicBezTo>
                    <a:pt x="0" y="114233"/>
                    <a:pt x="0" y="114252"/>
                    <a:pt x="0" y="114271"/>
                  </a:cubicBezTo>
                  <a:cubicBezTo>
                    <a:pt x="6" y="177348"/>
                    <a:pt x="51138" y="228480"/>
                    <a:pt x="114214" y="228486"/>
                  </a:cubicBezTo>
                  <a:close/>
                  <a:moveTo>
                    <a:pt x="114214" y="19060"/>
                  </a:moveTo>
                  <a:cubicBezTo>
                    <a:pt x="166788" y="19043"/>
                    <a:pt x="209420" y="61651"/>
                    <a:pt x="209436" y="114224"/>
                  </a:cubicBezTo>
                  <a:cubicBezTo>
                    <a:pt x="209452" y="166797"/>
                    <a:pt x="166845" y="209429"/>
                    <a:pt x="114271" y="209445"/>
                  </a:cubicBezTo>
                  <a:cubicBezTo>
                    <a:pt x="61698" y="209461"/>
                    <a:pt x="19066" y="166854"/>
                    <a:pt x="19050" y="114281"/>
                  </a:cubicBezTo>
                  <a:cubicBezTo>
                    <a:pt x="19050" y="114278"/>
                    <a:pt x="19050" y="114274"/>
                    <a:pt x="19050" y="114271"/>
                  </a:cubicBezTo>
                  <a:cubicBezTo>
                    <a:pt x="19050" y="61700"/>
                    <a:pt x="61643" y="19069"/>
                    <a:pt x="114214" y="19021"/>
                  </a:cubicBez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2E379160-0509-625B-59D2-D6E91A8A4E05}"/>
                </a:ext>
              </a:extLst>
            </p:cNvPr>
            <p:cNvSpPr/>
            <p:nvPr/>
          </p:nvSpPr>
          <p:spPr>
            <a:xfrm>
              <a:off x="409660" y="749300"/>
              <a:ext cx="707608" cy="708192"/>
            </a:xfrm>
            <a:custGeom>
              <a:avLst/>
              <a:gdLst>
                <a:gd name="connsiteX0" fmla="*/ 628536 w 636555"/>
                <a:gd name="connsiteY0" fmla="*/ 3718 h 637082"/>
                <a:gd name="connsiteX1" fmla="*/ 612496 w 636555"/>
                <a:gd name="connsiteY1" fmla="*/ 612 h 637082"/>
                <a:gd name="connsiteX2" fmla="*/ 309934 w 636555"/>
                <a:gd name="connsiteY2" fmla="*/ 75727 h 637082"/>
                <a:gd name="connsiteX3" fmla="*/ 309934 w 636555"/>
                <a:gd name="connsiteY3" fmla="*/ 75727 h 637082"/>
                <a:gd name="connsiteX4" fmla="*/ 261356 w 636555"/>
                <a:gd name="connsiteY4" fmla="*/ 87623 h 637082"/>
                <a:gd name="connsiteX5" fmla="*/ 261290 w 636555"/>
                <a:gd name="connsiteY5" fmla="*/ 171862 h 637082"/>
                <a:gd name="connsiteX6" fmla="*/ 310020 w 636555"/>
                <a:gd name="connsiteY6" fmla="*/ 182864 h 637082"/>
                <a:gd name="connsiteX7" fmla="*/ 368036 w 636555"/>
                <a:gd name="connsiteY7" fmla="*/ 197551 h 637082"/>
                <a:gd name="connsiteX8" fmla="*/ 372304 w 636555"/>
                <a:gd name="connsiteY8" fmla="*/ 217344 h 637082"/>
                <a:gd name="connsiteX9" fmla="*/ 356292 w 636555"/>
                <a:gd name="connsiteY9" fmla="*/ 228089 h 637082"/>
                <a:gd name="connsiteX10" fmla="*/ 258861 w 636555"/>
                <a:gd name="connsiteY10" fmla="*/ 325577 h 637082"/>
                <a:gd name="connsiteX11" fmla="*/ 219808 w 636555"/>
                <a:gd name="connsiteY11" fmla="*/ 325577 h 637082"/>
                <a:gd name="connsiteX12" fmla="*/ 155991 w 636555"/>
                <a:gd name="connsiteY12" fmla="*/ 257045 h 637082"/>
                <a:gd name="connsiteX13" fmla="*/ 7855 w 636555"/>
                <a:gd name="connsiteY13" fmla="*/ 321735 h 637082"/>
                <a:gd name="connsiteX14" fmla="*/ 0 w 636555"/>
                <a:gd name="connsiteY14" fmla="*/ 360781 h 637082"/>
                <a:gd name="connsiteX15" fmla="*/ 0 w 636555"/>
                <a:gd name="connsiteY15" fmla="*/ 637083 h 637082"/>
                <a:gd name="connsiteX16" fmla="*/ 228019 w 636555"/>
                <a:gd name="connsiteY16" fmla="*/ 637083 h 637082"/>
                <a:gd name="connsiteX17" fmla="*/ 228019 w 636555"/>
                <a:gd name="connsiteY17" fmla="*/ 429218 h 637082"/>
                <a:gd name="connsiteX18" fmla="*/ 280711 w 636555"/>
                <a:gd name="connsiteY18" fmla="*/ 429218 h 637082"/>
                <a:gd name="connsiteX19" fmla="*/ 317316 w 636555"/>
                <a:gd name="connsiteY19" fmla="*/ 414074 h 637082"/>
                <a:gd name="connsiteX20" fmla="*/ 429711 w 636555"/>
                <a:gd name="connsiteY20" fmla="*/ 301488 h 637082"/>
                <a:gd name="connsiteX21" fmla="*/ 444665 w 636555"/>
                <a:gd name="connsiteY21" fmla="*/ 265388 h 637082"/>
                <a:gd name="connsiteX22" fmla="*/ 443713 w 636555"/>
                <a:gd name="connsiteY22" fmla="*/ 255463 h 637082"/>
                <a:gd name="connsiteX23" fmla="*/ 468325 w 636555"/>
                <a:gd name="connsiteY23" fmla="*/ 261874 h 637082"/>
                <a:gd name="connsiteX24" fmla="*/ 496157 w 636555"/>
                <a:gd name="connsiteY24" fmla="*/ 229946 h 637082"/>
                <a:gd name="connsiteX25" fmla="*/ 612248 w 636555"/>
                <a:gd name="connsiteY25" fmla="*/ 259321 h 637082"/>
                <a:gd name="connsiteX26" fmla="*/ 613353 w 636555"/>
                <a:gd name="connsiteY26" fmla="*/ 259531 h 637082"/>
                <a:gd name="connsiteX27" fmla="*/ 616029 w 636555"/>
                <a:gd name="connsiteY27" fmla="*/ 259702 h 637082"/>
                <a:gd name="connsiteX28" fmla="*/ 630069 w 636555"/>
                <a:gd name="connsiteY28" fmla="*/ 254225 h 637082"/>
                <a:gd name="connsiteX29" fmla="*/ 636432 w 636555"/>
                <a:gd name="connsiteY29" fmla="*/ 239595 h 637082"/>
                <a:gd name="connsiteX30" fmla="*/ 636556 w 636555"/>
                <a:gd name="connsiteY30" fmla="*/ 18767 h 637082"/>
                <a:gd name="connsiteX31" fmla="*/ 628536 w 636555"/>
                <a:gd name="connsiteY31" fmla="*/ 3718 h 637082"/>
                <a:gd name="connsiteX32" fmla="*/ 280406 w 636555"/>
                <a:gd name="connsiteY32" fmla="*/ 102578 h 637082"/>
                <a:gd name="connsiteX33" fmla="*/ 302733 w 636555"/>
                <a:gd name="connsiteY33" fmla="*/ 97120 h 637082"/>
                <a:gd name="connsiteX34" fmla="*/ 302676 w 636555"/>
                <a:gd name="connsiteY34" fmla="*/ 161680 h 637082"/>
                <a:gd name="connsiteX35" fmla="*/ 280359 w 636555"/>
                <a:gd name="connsiteY35" fmla="*/ 156642 h 637082"/>
                <a:gd name="connsiteX36" fmla="*/ 425663 w 636555"/>
                <a:gd name="connsiteY36" fmla="*/ 265455 h 637082"/>
                <a:gd name="connsiteX37" fmla="*/ 416338 w 636555"/>
                <a:gd name="connsiteY37" fmla="*/ 288039 h 637082"/>
                <a:gd name="connsiteX38" fmla="*/ 303876 w 636555"/>
                <a:gd name="connsiteY38" fmla="*/ 400643 h 637082"/>
                <a:gd name="connsiteX39" fmla="*/ 280711 w 636555"/>
                <a:gd name="connsiteY39" fmla="*/ 410168 h 637082"/>
                <a:gd name="connsiteX40" fmla="*/ 166611 w 636555"/>
                <a:gd name="connsiteY40" fmla="*/ 410168 h 637082"/>
                <a:gd name="connsiteX41" fmla="*/ 166611 w 636555"/>
                <a:gd name="connsiteY41" fmla="*/ 429218 h 637082"/>
                <a:gd name="connsiteX42" fmla="*/ 208969 w 636555"/>
                <a:gd name="connsiteY42" fmla="*/ 429218 h 637082"/>
                <a:gd name="connsiteX43" fmla="*/ 208969 w 636555"/>
                <a:gd name="connsiteY43" fmla="*/ 618033 h 637082"/>
                <a:gd name="connsiteX44" fmla="*/ 19050 w 636555"/>
                <a:gd name="connsiteY44" fmla="*/ 618033 h 637082"/>
                <a:gd name="connsiteX45" fmla="*/ 19050 w 636555"/>
                <a:gd name="connsiteY45" fmla="*/ 361229 h 637082"/>
                <a:gd name="connsiteX46" fmla="*/ 114300 w 636555"/>
                <a:gd name="connsiteY46" fmla="*/ 268170 h 637082"/>
                <a:gd name="connsiteX47" fmla="*/ 205511 w 636555"/>
                <a:gd name="connsiteY47" fmla="*/ 344636 h 637082"/>
                <a:gd name="connsiteX48" fmla="*/ 266776 w 636555"/>
                <a:gd name="connsiteY48" fmla="*/ 344636 h 637082"/>
                <a:gd name="connsiteX49" fmla="*/ 369741 w 636555"/>
                <a:gd name="connsiteY49" fmla="*/ 241576 h 637082"/>
                <a:gd name="connsiteX50" fmla="*/ 376409 w 636555"/>
                <a:gd name="connsiteY50" fmla="*/ 236604 h 637082"/>
                <a:gd name="connsiteX51" fmla="*/ 376723 w 636555"/>
                <a:gd name="connsiteY51" fmla="*/ 238080 h 637082"/>
                <a:gd name="connsiteX52" fmla="*/ 421243 w 636555"/>
                <a:gd name="connsiteY52" fmla="*/ 249672 h 637082"/>
                <a:gd name="connsiteX53" fmla="*/ 425615 w 636555"/>
                <a:gd name="connsiteY53" fmla="*/ 265446 h 637082"/>
                <a:gd name="connsiteX54" fmla="*/ 461734 w 636555"/>
                <a:gd name="connsiteY54" fmla="*/ 240490 h 637082"/>
                <a:gd name="connsiteX55" fmla="*/ 432626 w 636555"/>
                <a:gd name="connsiteY55" fmla="*/ 232918 h 637082"/>
                <a:gd name="connsiteX56" fmla="*/ 429682 w 636555"/>
                <a:gd name="connsiteY56" fmla="*/ 229346 h 637082"/>
                <a:gd name="connsiteX57" fmla="*/ 428301 w 636555"/>
                <a:gd name="connsiteY57" fmla="*/ 227984 h 637082"/>
                <a:gd name="connsiteX58" fmla="*/ 390944 w 636555"/>
                <a:gd name="connsiteY58" fmla="*/ 213315 h 637082"/>
                <a:gd name="connsiteX59" fmla="*/ 388668 w 636555"/>
                <a:gd name="connsiteY59" fmla="*/ 202781 h 637082"/>
                <a:gd name="connsiteX60" fmla="*/ 475469 w 636555"/>
                <a:gd name="connsiteY60" fmla="*/ 224688 h 637082"/>
                <a:gd name="connsiteX61" fmla="*/ 617411 w 636555"/>
                <a:gd name="connsiteY61" fmla="*/ 239957 h 637082"/>
                <a:gd name="connsiteX62" fmla="*/ 616134 w 636555"/>
                <a:gd name="connsiteY62" fmla="*/ 240671 h 637082"/>
                <a:gd name="connsiteX63" fmla="*/ 321716 w 636555"/>
                <a:gd name="connsiteY63" fmla="*/ 166186 h 637082"/>
                <a:gd name="connsiteX64" fmla="*/ 321783 w 636555"/>
                <a:gd name="connsiteY64" fmla="*/ 92453 h 637082"/>
                <a:gd name="connsiteX65" fmla="*/ 617534 w 636555"/>
                <a:gd name="connsiteY65" fmla="*/ 19205 h 63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36555" h="637082">
                  <a:moveTo>
                    <a:pt x="628536" y="3718"/>
                  </a:moveTo>
                  <a:cubicBezTo>
                    <a:pt x="623934" y="310"/>
                    <a:pt x="618036" y="-832"/>
                    <a:pt x="612496" y="612"/>
                  </a:cubicBezTo>
                  <a:lnTo>
                    <a:pt x="309934" y="75727"/>
                  </a:lnTo>
                  <a:lnTo>
                    <a:pt x="309934" y="75727"/>
                  </a:lnTo>
                  <a:lnTo>
                    <a:pt x="261356" y="87623"/>
                  </a:lnTo>
                  <a:lnTo>
                    <a:pt x="261290" y="171862"/>
                  </a:lnTo>
                  <a:lnTo>
                    <a:pt x="310020" y="182864"/>
                  </a:lnTo>
                  <a:lnTo>
                    <a:pt x="368036" y="197551"/>
                  </a:lnTo>
                  <a:lnTo>
                    <a:pt x="372304" y="217344"/>
                  </a:lnTo>
                  <a:cubicBezTo>
                    <a:pt x="366329" y="219868"/>
                    <a:pt x="360893" y="223516"/>
                    <a:pt x="356292" y="228089"/>
                  </a:cubicBezTo>
                  <a:lnTo>
                    <a:pt x="258861" y="325577"/>
                  </a:lnTo>
                  <a:lnTo>
                    <a:pt x="219808" y="325577"/>
                  </a:lnTo>
                  <a:cubicBezTo>
                    <a:pt x="209591" y="294494"/>
                    <a:pt x="186268" y="269448"/>
                    <a:pt x="155991" y="257045"/>
                  </a:cubicBezTo>
                  <a:cubicBezTo>
                    <a:pt x="97221" y="234002"/>
                    <a:pt x="30898" y="262965"/>
                    <a:pt x="7855" y="321735"/>
                  </a:cubicBezTo>
                  <a:cubicBezTo>
                    <a:pt x="2972" y="334190"/>
                    <a:pt x="313" y="347406"/>
                    <a:pt x="0" y="360781"/>
                  </a:cubicBezTo>
                  <a:lnTo>
                    <a:pt x="0" y="637083"/>
                  </a:lnTo>
                  <a:lnTo>
                    <a:pt x="228019" y="637083"/>
                  </a:lnTo>
                  <a:lnTo>
                    <a:pt x="228019" y="429218"/>
                  </a:lnTo>
                  <a:lnTo>
                    <a:pt x="280711" y="429218"/>
                  </a:lnTo>
                  <a:cubicBezTo>
                    <a:pt x="294444" y="429253"/>
                    <a:pt x="307621" y="423801"/>
                    <a:pt x="317316" y="414074"/>
                  </a:cubicBezTo>
                  <a:lnTo>
                    <a:pt x="429711" y="301488"/>
                  </a:lnTo>
                  <a:cubicBezTo>
                    <a:pt x="439328" y="291943"/>
                    <a:pt x="444716" y="278939"/>
                    <a:pt x="444665" y="265388"/>
                  </a:cubicBezTo>
                  <a:cubicBezTo>
                    <a:pt x="444671" y="262057"/>
                    <a:pt x="444352" y="258733"/>
                    <a:pt x="443713" y="255463"/>
                  </a:cubicBezTo>
                  <a:lnTo>
                    <a:pt x="468325" y="261874"/>
                  </a:lnTo>
                  <a:lnTo>
                    <a:pt x="496157" y="229946"/>
                  </a:lnTo>
                  <a:lnTo>
                    <a:pt x="612248" y="259321"/>
                  </a:lnTo>
                  <a:lnTo>
                    <a:pt x="613353" y="259531"/>
                  </a:lnTo>
                  <a:cubicBezTo>
                    <a:pt x="614241" y="259645"/>
                    <a:pt x="615134" y="259702"/>
                    <a:pt x="616029" y="259702"/>
                  </a:cubicBezTo>
                  <a:cubicBezTo>
                    <a:pt x="621230" y="259697"/>
                    <a:pt x="626239" y="257743"/>
                    <a:pt x="630069" y="254225"/>
                  </a:cubicBezTo>
                  <a:cubicBezTo>
                    <a:pt x="634219" y="250508"/>
                    <a:pt x="636542" y="245165"/>
                    <a:pt x="636432" y="239595"/>
                  </a:cubicBezTo>
                  <a:lnTo>
                    <a:pt x="636556" y="18767"/>
                  </a:lnTo>
                  <a:cubicBezTo>
                    <a:pt x="636316" y="12790"/>
                    <a:pt x="633363" y="7249"/>
                    <a:pt x="628536" y="3718"/>
                  </a:cubicBezTo>
                  <a:close/>
                  <a:moveTo>
                    <a:pt x="280406" y="102578"/>
                  </a:moveTo>
                  <a:lnTo>
                    <a:pt x="302733" y="97120"/>
                  </a:lnTo>
                  <a:lnTo>
                    <a:pt x="302676" y="161680"/>
                  </a:lnTo>
                  <a:lnTo>
                    <a:pt x="280359" y="156642"/>
                  </a:lnTo>
                  <a:close/>
                  <a:moveTo>
                    <a:pt x="425663" y="265455"/>
                  </a:moveTo>
                  <a:cubicBezTo>
                    <a:pt x="425697" y="273927"/>
                    <a:pt x="422339" y="282059"/>
                    <a:pt x="416338" y="288039"/>
                  </a:cubicBezTo>
                  <a:lnTo>
                    <a:pt x="303876" y="400643"/>
                  </a:lnTo>
                  <a:cubicBezTo>
                    <a:pt x="297733" y="406779"/>
                    <a:pt x="289394" y="410208"/>
                    <a:pt x="280711" y="410168"/>
                  </a:cubicBezTo>
                  <a:lnTo>
                    <a:pt x="166611" y="410168"/>
                  </a:lnTo>
                  <a:lnTo>
                    <a:pt x="166611" y="429218"/>
                  </a:lnTo>
                  <a:lnTo>
                    <a:pt x="208969" y="429218"/>
                  </a:lnTo>
                  <a:lnTo>
                    <a:pt x="208969" y="618033"/>
                  </a:lnTo>
                  <a:lnTo>
                    <a:pt x="19050" y="618033"/>
                  </a:lnTo>
                  <a:lnTo>
                    <a:pt x="19050" y="361229"/>
                  </a:lnTo>
                  <a:cubicBezTo>
                    <a:pt x="20305" y="309509"/>
                    <a:pt x="62565" y="268222"/>
                    <a:pt x="114300" y="268170"/>
                  </a:cubicBezTo>
                  <a:cubicBezTo>
                    <a:pt x="159317" y="267911"/>
                    <a:pt x="197910" y="300265"/>
                    <a:pt x="205511" y="344636"/>
                  </a:cubicBezTo>
                  <a:lnTo>
                    <a:pt x="266776" y="344636"/>
                  </a:lnTo>
                  <a:lnTo>
                    <a:pt x="369741" y="241576"/>
                  </a:lnTo>
                  <a:cubicBezTo>
                    <a:pt x="371736" y="239634"/>
                    <a:pt x="373978" y="237961"/>
                    <a:pt x="376409" y="236604"/>
                  </a:cubicBezTo>
                  <a:lnTo>
                    <a:pt x="376723" y="238080"/>
                  </a:lnTo>
                  <a:lnTo>
                    <a:pt x="421243" y="249672"/>
                  </a:lnTo>
                  <a:cubicBezTo>
                    <a:pt x="424062" y="254455"/>
                    <a:pt x="425569" y="259894"/>
                    <a:pt x="425615" y="265446"/>
                  </a:cubicBezTo>
                  <a:close/>
                  <a:moveTo>
                    <a:pt x="461734" y="240490"/>
                  </a:moveTo>
                  <a:lnTo>
                    <a:pt x="432626" y="232918"/>
                  </a:lnTo>
                  <a:cubicBezTo>
                    <a:pt x="431673" y="231727"/>
                    <a:pt x="430787" y="230451"/>
                    <a:pt x="429682" y="229346"/>
                  </a:cubicBezTo>
                  <a:lnTo>
                    <a:pt x="428301" y="227984"/>
                  </a:lnTo>
                  <a:cubicBezTo>
                    <a:pt x="418396" y="218165"/>
                    <a:pt x="404884" y="212860"/>
                    <a:pt x="390944" y="213315"/>
                  </a:cubicBezTo>
                  <a:lnTo>
                    <a:pt x="388668" y="202781"/>
                  </a:lnTo>
                  <a:lnTo>
                    <a:pt x="475469" y="224688"/>
                  </a:lnTo>
                  <a:close/>
                  <a:moveTo>
                    <a:pt x="617411" y="239957"/>
                  </a:moveTo>
                  <a:cubicBezTo>
                    <a:pt x="617116" y="240377"/>
                    <a:pt x="616647" y="240640"/>
                    <a:pt x="616134" y="240671"/>
                  </a:cubicBezTo>
                  <a:lnTo>
                    <a:pt x="321716" y="166186"/>
                  </a:lnTo>
                  <a:lnTo>
                    <a:pt x="321783" y="92453"/>
                  </a:lnTo>
                  <a:lnTo>
                    <a:pt x="617534" y="19205"/>
                  </a:ln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pPr algn="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3714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10FA07A9-4730-4B3F-B487-E7E61EB2B874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6EA58A7-56DC-A530-A037-BD2875108E41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7395705" cy="1058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 contendo a proposição de políticas para o acompanhamento de egressos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CDAADEC-1FFE-9922-D4E0-3513DD7E835E}"/>
              </a:ext>
            </a:extLst>
          </p:cNvPr>
          <p:cNvSpPr/>
          <p:nvPr/>
        </p:nvSpPr>
        <p:spPr>
          <a:xfrm>
            <a:off x="1819037" y="1531939"/>
            <a:ext cx="9106137" cy="3324145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spcAft>
                <a:spcPts val="1600"/>
              </a:spcAft>
            </a:pPr>
            <a:r>
              <a:rPr lang="pt-B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Angelo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Cortelazzo</a:t>
            </a:r>
            <a:endParaRPr lang="pt-BR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documento contendo a proposição de políticas para o acompanhamento de egressos está dividido em 3 capítulos e procura inicialmente discorrer sobre características gerais da política ligada aos egressos, a partir da definição estabelecida pelo MEC/INEP, com um apanhado histórico para garantir a contextualização necessária e tratar da importância dessas políticas para o Projeto Pedagógico Institucional e de cada curso. Em seguida, é feito um balanço do que existe na literatura sobre essas políticas, com experiências exitosas nacionais e internacionais. Finalmente, são listadas algumas ações que vão ao encontro do que se espera para a política de egressos da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Gráfico 2" descr="Menino estudante estrutura de tópicos">
            <a:extLst>
              <a:ext uri="{FF2B5EF4-FFF2-40B4-BE49-F238E27FC236}">
                <a16:creationId xmlns:a16="http://schemas.microsoft.com/office/drawing/2014/main" id="{432D55BF-C41E-782B-B689-0EB9C6210167}"/>
              </a:ext>
            </a:extLst>
          </p:cNvPr>
          <p:cNvGrpSpPr/>
          <p:nvPr/>
        </p:nvGrpSpPr>
        <p:grpSpPr>
          <a:xfrm>
            <a:off x="468074" y="750133"/>
            <a:ext cx="495302" cy="667506"/>
            <a:chOff x="468074" y="731083"/>
            <a:chExt cx="495302" cy="667506"/>
          </a:xfrm>
          <a:solidFill>
            <a:schemeClr val="bg1"/>
          </a:solidFill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7D0A849A-7F9C-7AAD-2C44-1164C78085D0}"/>
                </a:ext>
              </a:extLst>
            </p:cNvPr>
            <p:cNvSpPr/>
            <p:nvPr/>
          </p:nvSpPr>
          <p:spPr>
            <a:xfrm>
              <a:off x="544265" y="731083"/>
              <a:ext cx="342915" cy="372271"/>
            </a:xfrm>
            <a:custGeom>
              <a:avLst/>
              <a:gdLst>
                <a:gd name="connsiteX0" fmla="*/ 14049 w 342915"/>
                <a:gd name="connsiteY0" fmla="*/ 257932 h 372271"/>
                <a:gd name="connsiteX1" fmla="*/ 23907 w 342915"/>
                <a:gd name="connsiteY1" fmla="*/ 257932 h 372271"/>
                <a:gd name="connsiteX2" fmla="*/ 209430 w 342915"/>
                <a:gd name="connsiteY2" fmla="*/ 367413 h 372271"/>
                <a:gd name="connsiteX3" fmla="*/ 319544 w 342915"/>
                <a:gd name="connsiteY3" fmla="*/ 255389 h 372271"/>
                <a:gd name="connsiteX4" fmla="*/ 325926 w 342915"/>
                <a:gd name="connsiteY4" fmla="*/ 257465 h 372271"/>
                <a:gd name="connsiteX5" fmla="*/ 328869 w 342915"/>
                <a:gd name="connsiteY5" fmla="*/ 257932 h 372271"/>
                <a:gd name="connsiteX6" fmla="*/ 333527 w 342915"/>
                <a:gd name="connsiteY6" fmla="*/ 256722 h 372271"/>
                <a:gd name="connsiteX7" fmla="*/ 338128 w 342915"/>
                <a:gd name="connsiteY7" fmla="*/ 250636 h 372271"/>
                <a:gd name="connsiteX8" fmla="*/ 279530 w 342915"/>
                <a:gd name="connsiteY8" fmla="*/ 77367 h 372271"/>
                <a:gd name="connsiteX9" fmla="*/ 309372 w 342915"/>
                <a:gd name="connsiteY9" fmla="*/ 71899 h 372271"/>
                <a:gd name="connsiteX10" fmla="*/ 316886 w 342915"/>
                <a:gd name="connsiteY10" fmla="*/ 60719 h 372271"/>
                <a:gd name="connsiteX11" fmla="*/ 305933 w 342915"/>
                <a:gd name="connsiteY11" fmla="*/ 53163 h 372271"/>
                <a:gd name="connsiteX12" fmla="*/ 257232 w 342915"/>
                <a:gd name="connsiteY12" fmla="*/ 62088 h 372271"/>
                <a:gd name="connsiteX13" fmla="*/ 256355 w 342915"/>
                <a:gd name="connsiteY13" fmla="*/ 61555 h 372271"/>
                <a:gd name="connsiteX14" fmla="*/ 269567 w 342915"/>
                <a:gd name="connsiteY14" fmla="*/ 48049 h 372271"/>
                <a:gd name="connsiteX15" fmla="*/ 269424 w 342915"/>
                <a:gd name="connsiteY15" fmla="*/ 34571 h 372271"/>
                <a:gd name="connsiteX16" fmla="*/ 255946 w 342915"/>
                <a:gd name="connsiteY16" fmla="*/ 34714 h 372271"/>
                <a:gd name="connsiteX17" fmla="*/ 238525 w 342915"/>
                <a:gd name="connsiteY17" fmla="*/ 52525 h 372271"/>
                <a:gd name="connsiteX18" fmla="*/ 237039 w 342915"/>
                <a:gd name="connsiteY18" fmla="*/ 51935 h 372271"/>
                <a:gd name="connsiteX19" fmla="*/ 220789 w 342915"/>
                <a:gd name="connsiteY19" fmla="*/ 6662 h 372271"/>
                <a:gd name="connsiteX20" fmla="*/ 208840 w 342915"/>
                <a:gd name="connsiteY20" fmla="*/ 444 h 372271"/>
                <a:gd name="connsiteX21" fmla="*/ 202621 w 342915"/>
                <a:gd name="connsiteY21" fmla="*/ 12393 h 372271"/>
                <a:gd name="connsiteX22" fmla="*/ 202892 w 342915"/>
                <a:gd name="connsiteY22" fmla="*/ 13139 h 372271"/>
                <a:gd name="connsiteX23" fmla="*/ 214141 w 342915"/>
                <a:gd name="connsiteY23" fmla="*/ 44486 h 372271"/>
                <a:gd name="connsiteX24" fmla="*/ 5414 w 342915"/>
                <a:gd name="connsiteY24" fmla="*/ 167737 h 372271"/>
                <a:gd name="connsiteX25" fmla="*/ 4772 w 342915"/>
                <a:gd name="connsiteY25" fmla="*/ 250636 h 372271"/>
                <a:gd name="connsiteX26" fmla="*/ 14049 w 342915"/>
                <a:gd name="connsiteY26" fmla="*/ 257932 h 372271"/>
                <a:gd name="connsiteX27" fmla="*/ 171459 w 342915"/>
                <a:gd name="connsiteY27" fmla="*/ 353182 h 372271"/>
                <a:gd name="connsiteX28" fmla="*/ 40681 w 342915"/>
                <a:gd name="connsiteY28" fmla="*/ 245549 h 372271"/>
                <a:gd name="connsiteX29" fmla="*/ 54121 w 342915"/>
                <a:gd name="connsiteY29" fmla="*/ 218670 h 372271"/>
                <a:gd name="connsiteX30" fmla="*/ 89801 w 342915"/>
                <a:gd name="connsiteY30" fmla="*/ 203725 h 372271"/>
                <a:gd name="connsiteX31" fmla="*/ 116776 w 342915"/>
                <a:gd name="connsiteY31" fmla="*/ 182684 h 372271"/>
                <a:gd name="connsiteX32" fmla="*/ 116895 w 342915"/>
                <a:gd name="connsiteY32" fmla="*/ 182651 h 372271"/>
                <a:gd name="connsiteX33" fmla="*/ 116928 w 342915"/>
                <a:gd name="connsiteY33" fmla="*/ 182770 h 372271"/>
                <a:gd name="connsiteX34" fmla="*/ 116262 w 342915"/>
                <a:gd name="connsiteY34" fmla="*/ 184513 h 372271"/>
                <a:gd name="connsiteX35" fmla="*/ 115805 w 342915"/>
                <a:gd name="connsiteY35" fmla="*/ 185647 h 372271"/>
                <a:gd name="connsiteX36" fmla="*/ 97269 w 342915"/>
                <a:gd name="connsiteY36" fmla="*/ 211907 h 372271"/>
                <a:gd name="connsiteX37" fmla="*/ 94584 w 342915"/>
                <a:gd name="connsiteY37" fmla="*/ 225107 h 372271"/>
                <a:gd name="connsiteX38" fmla="*/ 104984 w 342915"/>
                <a:gd name="connsiteY38" fmla="*/ 229052 h 372271"/>
                <a:gd name="connsiteX39" fmla="*/ 202215 w 342915"/>
                <a:gd name="connsiteY39" fmla="*/ 187542 h 372271"/>
                <a:gd name="connsiteX40" fmla="*/ 253650 w 342915"/>
                <a:gd name="connsiteY40" fmla="*/ 144584 h 372271"/>
                <a:gd name="connsiteX41" fmla="*/ 287074 w 342915"/>
                <a:gd name="connsiteY41" fmla="*/ 190704 h 372271"/>
                <a:gd name="connsiteX42" fmla="*/ 302695 w 342915"/>
                <a:gd name="connsiteY42" fmla="*/ 242825 h 372271"/>
                <a:gd name="connsiteX43" fmla="*/ 171459 w 342915"/>
                <a:gd name="connsiteY43" fmla="*/ 353182 h 372271"/>
                <a:gd name="connsiteX44" fmla="*/ 171459 w 342915"/>
                <a:gd name="connsiteY44" fmla="*/ 57907 h 372271"/>
                <a:gd name="connsiteX45" fmla="*/ 323856 w 342915"/>
                <a:gd name="connsiteY45" fmla="*/ 208668 h 372271"/>
                <a:gd name="connsiteX46" fmla="*/ 322421 w 342915"/>
                <a:gd name="connsiteY46" fmla="*/ 230309 h 372271"/>
                <a:gd name="connsiteX47" fmla="*/ 322335 w 342915"/>
                <a:gd name="connsiteY47" fmla="*/ 230395 h 372271"/>
                <a:gd name="connsiteX48" fmla="*/ 322249 w 342915"/>
                <a:gd name="connsiteY48" fmla="*/ 230309 h 372271"/>
                <a:gd name="connsiteX49" fmla="*/ 318639 w 342915"/>
                <a:gd name="connsiteY49" fmla="*/ 226099 h 372271"/>
                <a:gd name="connsiteX50" fmla="*/ 304666 w 342915"/>
                <a:gd name="connsiteY50" fmla="*/ 183237 h 372271"/>
                <a:gd name="connsiteX51" fmla="*/ 259622 w 342915"/>
                <a:gd name="connsiteY51" fmla="*/ 123839 h 372271"/>
                <a:gd name="connsiteX52" fmla="*/ 252707 w 342915"/>
                <a:gd name="connsiteY52" fmla="*/ 121486 h 372271"/>
                <a:gd name="connsiteX53" fmla="*/ 246164 w 342915"/>
                <a:gd name="connsiteY53" fmla="*/ 124715 h 372271"/>
                <a:gd name="connsiteX54" fmla="*/ 191366 w 342915"/>
                <a:gd name="connsiteY54" fmla="*/ 171797 h 372271"/>
                <a:gd name="connsiteX55" fmla="*/ 129721 w 342915"/>
                <a:gd name="connsiteY55" fmla="*/ 201163 h 372271"/>
                <a:gd name="connsiteX56" fmla="*/ 129616 w 342915"/>
                <a:gd name="connsiteY56" fmla="*/ 201039 h 372271"/>
                <a:gd name="connsiteX57" fmla="*/ 134378 w 342915"/>
                <a:gd name="connsiteY57" fmla="*/ 190419 h 372271"/>
                <a:gd name="connsiteX58" fmla="*/ 144332 w 342915"/>
                <a:gd name="connsiteY58" fmla="*/ 149880 h 372271"/>
                <a:gd name="connsiteX59" fmla="*/ 136489 w 342915"/>
                <a:gd name="connsiteY59" fmla="*/ 138929 h 372271"/>
                <a:gd name="connsiteX60" fmla="*/ 127320 w 342915"/>
                <a:gd name="connsiteY60" fmla="*/ 142603 h 372271"/>
                <a:gd name="connsiteX61" fmla="*/ 80019 w 342915"/>
                <a:gd name="connsiteY61" fmla="*/ 187323 h 372271"/>
                <a:gd name="connsiteX62" fmla="*/ 46091 w 342915"/>
                <a:gd name="connsiteY62" fmla="*/ 200906 h 372271"/>
                <a:gd name="connsiteX63" fmla="*/ 39081 w 342915"/>
                <a:gd name="connsiteY63" fmla="*/ 206049 h 372271"/>
                <a:gd name="connsiteX64" fmla="*/ 22698 w 342915"/>
                <a:gd name="connsiteY64" fmla="*/ 238882 h 372271"/>
                <a:gd name="connsiteX65" fmla="*/ 21745 w 342915"/>
                <a:gd name="connsiteY65" fmla="*/ 238882 h 372271"/>
                <a:gd name="connsiteX66" fmla="*/ 143140 w 342915"/>
                <a:gd name="connsiteY66" fmla="*/ 60584 h 372271"/>
                <a:gd name="connsiteX67" fmla="*/ 171459 w 342915"/>
                <a:gd name="connsiteY67" fmla="*/ 57907 h 37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42915" h="372271">
                  <a:moveTo>
                    <a:pt x="14049" y="257932"/>
                  </a:moveTo>
                  <a:lnTo>
                    <a:pt x="23907" y="257932"/>
                  </a:lnTo>
                  <a:cubicBezTo>
                    <a:pt x="44906" y="339395"/>
                    <a:pt x="127967" y="388412"/>
                    <a:pt x="209430" y="367413"/>
                  </a:cubicBezTo>
                  <a:cubicBezTo>
                    <a:pt x="264043" y="353336"/>
                    <a:pt x="306408" y="310236"/>
                    <a:pt x="319544" y="255389"/>
                  </a:cubicBezTo>
                  <a:lnTo>
                    <a:pt x="325926" y="257465"/>
                  </a:lnTo>
                  <a:cubicBezTo>
                    <a:pt x="326876" y="257776"/>
                    <a:pt x="327870" y="257934"/>
                    <a:pt x="328869" y="257932"/>
                  </a:cubicBezTo>
                  <a:cubicBezTo>
                    <a:pt x="330499" y="257930"/>
                    <a:pt x="332102" y="257514"/>
                    <a:pt x="333527" y="256722"/>
                  </a:cubicBezTo>
                  <a:cubicBezTo>
                    <a:pt x="335842" y="255423"/>
                    <a:pt x="337509" y="253217"/>
                    <a:pt x="338128" y="250636"/>
                  </a:cubicBezTo>
                  <a:cubicBezTo>
                    <a:pt x="353625" y="186413"/>
                    <a:pt x="330827" y="119001"/>
                    <a:pt x="279530" y="77367"/>
                  </a:cubicBezTo>
                  <a:lnTo>
                    <a:pt x="309372" y="71899"/>
                  </a:lnTo>
                  <a:cubicBezTo>
                    <a:pt x="314534" y="70887"/>
                    <a:pt x="317897" y="65881"/>
                    <a:pt x="316886" y="60719"/>
                  </a:cubicBezTo>
                  <a:cubicBezTo>
                    <a:pt x="315890" y="55646"/>
                    <a:pt x="311030" y="52292"/>
                    <a:pt x="305933" y="53163"/>
                  </a:cubicBezTo>
                  <a:lnTo>
                    <a:pt x="257232" y="62088"/>
                  </a:lnTo>
                  <a:lnTo>
                    <a:pt x="256355" y="61555"/>
                  </a:lnTo>
                  <a:lnTo>
                    <a:pt x="269567" y="48049"/>
                  </a:lnTo>
                  <a:cubicBezTo>
                    <a:pt x="273249" y="44287"/>
                    <a:pt x="273185" y="38253"/>
                    <a:pt x="269424" y="34571"/>
                  </a:cubicBezTo>
                  <a:cubicBezTo>
                    <a:pt x="265662" y="30888"/>
                    <a:pt x="259628" y="30952"/>
                    <a:pt x="255946" y="34714"/>
                  </a:cubicBezTo>
                  <a:lnTo>
                    <a:pt x="238525" y="52525"/>
                  </a:lnTo>
                  <a:cubicBezTo>
                    <a:pt x="238029" y="52316"/>
                    <a:pt x="237572" y="52135"/>
                    <a:pt x="237039" y="51935"/>
                  </a:cubicBezTo>
                  <a:lnTo>
                    <a:pt x="220789" y="6662"/>
                  </a:lnTo>
                  <a:cubicBezTo>
                    <a:pt x="219207" y="1646"/>
                    <a:pt x="213857" y="-1139"/>
                    <a:pt x="208840" y="444"/>
                  </a:cubicBezTo>
                  <a:cubicBezTo>
                    <a:pt x="203823" y="2026"/>
                    <a:pt x="201039" y="7375"/>
                    <a:pt x="202621" y="12393"/>
                  </a:cubicBezTo>
                  <a:cubicBezTo>
                    <a:pt x="202701" y="12645"/>
                    <a:pt x="202791" y="12895"/>
                    <a:pt x="202892" y="13139"/>
                  </a:cubicBezTo>
                  <a:lnTo>
                    <a:pt x="214141" y="44486"/>
                  </a:lnTo>
                  <a:cubicBezTo>
                    <a:pt x="122467" y="20882"/>
                    <a:pt x="29017" y="76064"/>
                    <a:pt x="5414" y="167737"/>
                  </a:cubicBezTo>
                  <a:cubicBezTo>
                    <a:pt x="-1581" y="194901"/>
                    <a:pt x="-1801" y="223367"/>
                    <a:pt x="4772" y="250636"/>
                  </a:cubicBezTo>
                  <a:cubicBezTo>
                    <a:pt x="5803" y="254922"/>
                    <a:pt x="9641" y="257940"/>
                    <a:pt x="14049" y="257932"/>
                  </a:cubicBezTo>
                  <a:close/>
                  <a:moveTo>
                    <a:pt x="171459" y="353182"/>
                  </a:moveTo>
                  <a:cubicBezTo>
                    <a:pt x="107691" y="353322"/>
                    <a:pt x="52809" y="308153"/>
                    <a:pt x="40681" y="245549"/>
                  </a:cubicBezTo>
                  <a:lnTo>
                    <a:pt x="54121" y="218670"/>
                  </a:lnTo>
                  <a:cubicBezTo>
                    <a:pt x="66668" y="215421"/>
                    <a:pt x="78684" y="210388"/>
                    <a:pt x="89801" y="203725"/>
                  </a:cubicBezTo>
                  <a:cubicBezTo>
                    <a:pt x="99526" y="197707"/>
                    <a:pt x="108571" y="190652"/>
                    <a:pt x="116776" y="182684"/>
                  </a:cubicBezTo>
                  <a:cubicBezTo>
                    <a:pt x="116800" y="182643"/>
                    <a:pt x="116853" y="182627"/>
                    <a:pt x="116895" y="182651"/>
                  </a:cubicBezTo>
                  <a:cubicBezTo>
                    <a:pt x="116937" y="182675"/>
                    <a:pt x="116952" y="182728"/>
                    <a:pt x="116928" y="182770"/>
                  </a:cubicBezTo>
                  <a:cubicBezTo>
                    <a:pt x="116547" y="183818"/>
                    <a:pt x="116357" y="184285"/>
                    <a:pt x="116262" y="184513"/>
                  </a:cubicBezTo>
                  <a:cubicBezTo>
                    <a:pt x="116109" y="184904"/>
                    <a:pt x="115957" y="185275"/>
                    <a:pt x="115805" y="185647"/>
                  </a:cubicBezTo>
                  <a:cubicBezTo>
                    <a:pt x="112036" y="195875"/>
                    <a:pt x="105643" y="204931"/>
                    <a:pt x="97269" y="211907"/>
                  </a:cubicBezTo>
                  <a:cubicBezTo>
                    <a:pt x="92883" y="214810"/>
                    <a:pt x="91681" y="220721"/>
                    <a:pt x="94584" y="225107"/>
                  </a:cubicBezTo>
                  <a:cubicBezTo>
                    <a:pt x="96843" y="228520"/>
                    <a:pt x="101030" y="230108"/>
                    <a:pt x="104984" y="229052"/>
                  </a:cubicBezTo>
                  <a:cubicBezTo>
                    <a:pt x="107442" y="228395"/>
                    <a:pt x="165696" y="212860"/>
                    <a:pt x="202215" y="187542"/>
                  </a:cubicBezTo>
                  <a:cubicBezTo>
                    <a:pt x="220634" y="174822"/>
                    <a:pt x="237851" y="160442"/>
                    <a:pt x="253650" y="144584"/>
                  </a:cubicBezTo>
                  <a:cubicBezTo>
                    <a:pt x="267428" y="157863"/>
                    <a:pt x="278744" y="173478"/>
                    <a:pt x="287074" y="190704"/>
                  </a:cubicBezTo>
                  <a:cubicBezTo>
                    <a:pt x="294046" y="207499"/>
                    <a:pt x="299281" y="224964"/>
                    <a:pt x="302695" y="242825"/>
                  </a:cubicBezTo>
                  <a:cubicBezTo>
                    <a:pt x="291767" y="306723"/>
                    <a:pt x="236283" y="353379"/>
                    <a:pt x="171459" y="353182"/>
                  </a:cubicBezTo>
                  <a:close/>
                  <a:moveTo>
                    <a:pt x="171459" y="57907"/>
                  </a:moveTo>
                  <a:cubicBezTo>
                    <a:pt x="255173" y="57455"/>
                    <a:pt x="323404" y="124953"/>
                    <a:pt x="323856" y="208668"/>
                  </a:cubicBezTo>
                  <a:cubicBezTo>
                    <a:pt x="323895" y="215907"/>
                    <a:pt x="323415" y="223139"/>
                    <a:pt x="322421" y="230309"/>
                  </a:cubicBezTo>
                  <a:cubicBezTo>
                    <a:pt x="322421" y="230357"/>
                    <a:pt x="322383" y="230395"/>
                    <a:pt x="322335" y="230395"/>
                  </a:cubicBezTo>
                  <a:cubicBezTo>
                    <a:pt x="322287" y="230395"/>
                    <a:pt x="322249" y="230357"/>
                    <a:pt x="322249" y="230309"/>
                  </a:cubicBezTo>
                  <a:cubicBezTo>
                    <a:pt x="321494" y="228577"/>
                    <a:pt x="320237" y="227111"/>
                    <a:pt x="318639" y="226099"/>
                  </a:cubicBezTo>
                  <a:cubicBezTo>
                    <a:pt x="315128" y="211463"/>
                    <a:pt x="310455" y="197131"/>
                    <a:pt x="304666" y="183237"/>
                  </a:cubicBezTo>
                  <a:cubicBezTo>
                    <a:pt x="293630" y="160714"/>
                    <a:pt x="278333" y="140543"/>
                    <a:pt x="259622" y="123839"/>
                  </a:cubicBezTo>
                  <a:cubicBezTo>
                    <a:pt x="257731" y="122151"/>
                    <a:pt x="255236" y="121302"/>
                    <a:pt x="252707" y="121486"/>
                  </a:cubicBezTo>
                  <a:cubicBezTo>
                    <a:pt x="250184" y="121651"/>
                    <a:pt x="247830" y="122813"/>
                    <a:pt x="246164" y="124715"/>
                  </a:cubicBezTo>
                  <a:cubicBezTo>
                    <a:pt x="229685" y="142378"/>
                    <a:pt x="211309" y="158167"/>
                    <a:pt x="191366" y="171797"/>
                  </a:cubicBezTo>
                  <a:cubicBezTo>
                    <a:pt x="172101" y="184079"/>
                    <a:pt x="151397" y="193942"/>
                    <a:pt x="129721" y="201163"/>
                  </a:cubicBezTo>
                  <a:cubicBezTo>
                    <a:pt x="129606" y="201163"/>
                    <a:pt x="129559" y="201163"/>
                    <a:pt x="129616" y="201039"/>
                  </a:cubicBezTo>
                  <a:cubicBezTo>
                    <a:pt x="131412" y="197597"/>
                    <a:pt x="133002" y="194050"/>
                    <a:pt x="134378" y="190419"/>
                  </a:cubicBezTo>
                  <a:cubicBezTo>
                    <a:pt x="138753" y="177188"/>
                    <a:pt x="142081" y="163633"/>
                    <a:pt x="144332" y="149880"/>
                  </a:cubicBezTo>
                  <a:cubicBezTo>
                    <a:pt x="145190" y="144690"/>
                    <a:pt x="141679" y="139787"/>
                    <a:pt x="136489" y="138929"/>
                  </a:cubicBezTo>
                  <a:cubicBezTo>
                    <a:pt x="132987" y="138349"/>
                    <a:pt x="129453" y="139766"/>
                    <a:pt x="127320" y="142603"/>
                  </a:cubicBezTo>
                  <a:cubicBezTo>
                    <a:pt x="114069" y="159964"/>
                    <a:pt x="98096" y="175066"/>
                    <a:pt x="80019" y="187323"/>
                  </a:cubicBezTo>
                  <a:cubicBezTo>
                    <a:pt x="69546" y="193712"/>
                    <a:pt x="58079" y="198303"/>
                    <a:pt x="46091" y="200906"/>
                  </a:cubicBezTo>
                  <a:cubicBezTo>
                    <a:pt x="43062" y="201392"/>
                    <a:pt x="40453" y="203306"/>
                    <a:pt x="39081" y="206049"/>
                  </a:cubicBezTo>
                  <a:lnTo>
                    <a:pt x="22698" y="238882"/>
                  </a:lnTo>
                  <a:lnTo>
                    <a:pt x="21745" y="238882"/>
                  </a:lnTo>
                  <a:cubicBezTo>
                    <a:pt x="6032" y="156124"/>
                    <a:pt x="60382" y="76297"/>
                    <a:pt x="143140" y="60584"/>
                  </a:cubicBezTo>
                  <a:cubicBezTo>
                    <a:pt x="152476" y="58812"/>
                    <a:pt x="161957" y="57916"/>
                    <a:pt x="171459" y="5790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A4A691F0-2B4B-DF08-B791-E57DEB3DFBC6}"/>
                </a:ext>
              </a:extLst>
            </p:cNvPr>
            <p:cNvSpPr/>
            <p:nvPr/>
          </p:nvSpPr>
          <p:spPr>
            <a:xfrm>
              <a:off x="468074" y="1136183"/>
              <a:ext cx="495302" cy="262406"/>
            </a:xfrm>
            <a:custGeom>
              <a:avLst/>
              <a:gdLst>
                <a:gd name="connsiteX0" fmla="*/ 454877 w 495302"/>
                <a:gd name="connsiteY0" fmla="*/ 69801 h 262406"/>
                <a:gd name="connsiteX1" fmla="*/ 296762 w 495302"/>
                <a:gd name="connsiteY1" fmla="*/ 155 h 262406"/>
                <a:gd name="connsiteX2" fmla="*/ 285689 w 495302"/>
                <a:gd name="connsiteY2" fmla="*/ 7826 h 262406"/>
                <a:gd name="connsiteX3" fmla="*/ 285570 w 495302"/>
                <a:gd name="connsiteY3" fmla="*/ 8727 h 262406"/>
                <a:gd name="connsiteX4" fmla="*/ 247651 w 495302"/>
                <a:gd name="connsiteY4" fmla="*/ 43332 h 262406"/>
                <a:gd name="connsiteX5" fmla="*/ 247651 w 495302"/>
                <a:gd name="connsiteY5" fmla="*/ 43332 h 262406"/>
                <a:gd name="connsiteX6" fmla="*/ 209551 w 495302"/>
                <a:gd name="connsiteY6" fmla="*/ 8565 h 262406"/>
                <a:gd name="connsiteX7" fmla="*/ 199113 w 495302"/>
                <a:gd name="connsiteY7" fmla="*/ 50 h 262406"/>
                <a:gd name="connsiteX8" fmla="*/ 198426 w 495302"/>
                <a:gd name="connsiteY8" fmla="*/ 145 h 262406"/>
                <a:gd name="connsiteX9" fmla="*/ 40482 w 495302"/>
                <a:gd name="connsiteY9" fmla="*/ 69801 h 262406"/>
                <a:gd name="connsiteX10" fmla="*/ 1 w 495302"/>
                <a:gd name="connsiteY10" fmla="*/ 152688 h 262406"/>
                <a:gd name="connsiteX11" fmla="*/ 1 w 495302"/>
                <a:gd name="connsiteY11" fmla="*/ 262407 h 262406"/>
                <a:gd name="connsiteX12" fmla="*/ 19051 w 495302"/>
                <a:gd name="connsiteY12" fmla="*/ 262407 h 262406"/>
                <a:gd name="connsiteX13" fmla="*/ 19051 w 495302"/>
                <a:gd name="connsiteY13" fmla="*/ 152688 h 262406"/>
                <a:gd name="connsiteX14" fmla="*/ 51941 w 495302"/>
                <a:gd name="connsiteY14" fmla="*/ 84984 h 262406"/>
                <a:gd name="connsiteX15" fmla="*/ 148515 w 495302"/>
                <a:gd name="connsiteY15" fmla="*/ 33235 h 262406"/>
                <a:gd name="connsiteX16" fmla="*/ 133541 w 495302"/>
                <a:gd name="connsiteY16" fmla="*/ 108102 h 262406"/>
                <a:gd name="connsiteX17" fmla="*/ 141017 w 495302"/>
                <a:gd name="connsiteY17" fmla="*/ 119308 h 262406"/>
                <a:gd name="connsiteX18" fmla="*/ 147438 w 495302"/>
                <a:gd name="connsiteY18" fmla="*/ 118331 h 262406"/>
                <a:gd name="connsiteX19" fmla="*/ 238126 w 495302"/>
                <a:gd name="connsiteY19" fmla="*/ 68906 h 262406"/>
                <a:gd name="connsiteX20" fmla="*/ 238126 w 495302"/>
                <a:gd name="connsiteY20" fmla="*/ 262407 h 262406"/>
                <a:gd name="connsiteX21" fmla="*/ 257176 w 495302"/>
                <a:gd name="connsiteY21" fmla="*/ 262407 h 262406"/>
                <a:gd name="connsiteX22" fmla="*/ 257176 w 495302"/>
                <a:gd name="connsiteY22" fmla="*/ 68906 h 262406"/>
                <a:gd name="connsiteX23" fmla="*/ 347863 w 495302"/>
                <a:gd name="connsiteY23" fmla="*/ 118369 h 262406"/>
                <a:gd name="connsiteX24" fmla="*/ 352426 w 495302"/>
                <a:gd name="connsiteY24" fmla="*/ 119532 h 262406"/>
                <a:gd name="connsiteX25" fmla="*/ 361953 w 495302"/>
                <a:gd name="connsiteY25" fmla="*/ 110008 h 262406"/>
                <a:gd name="connsiteX26" fmla="*/ 361760 w 495302"/>
                <a:gd name="connsiteY26" fmla="*/ 108102 h 262406"/>
                <a:gd name="connsiteX27" fmla="*/ 346854 w 495302"/>
                <a:gd name="connsiteY27" fmla="*/ 33549 h 262406"/>
                <a:gd name="connsiteX28" fmla="*/ 443371 w 495302"/>
                <a:gd name="connsiteY28" fmla="*/ 84984 h 262406"/>
                <a:gd name="connsiteX29" fmla="*/ 476251 w 495302"/>
                <a:gd name="connsiteY29" fmla="*/ 152688 h 262406"/>
                <a:gd name="connsiteX30" fmla="*/ 476251 w 495302"/>
                <a:gd name="connsiteY30" fmla="*/ 262407 h 262406"/>
                <a:gd name="connsiteX31" fmla="*/ 495301 w 495302"/>
                <a:gd name="connsiteY31" fmla="*/ 262407 h 262406"/>
                <a:gd name="connsiteX32" fmla="*/ 495301 w 495302"/>
                <a:gd name="connsiteY32" fmla="*/ 152688 h 262406"/>
                <a:gd name="connsiteX33" fmla="*/ 454877 w 495302"/>
                <a:gd name="connsiteY33" fmla="*/ 69801 h 262406"/>
                <a:gd name="connsiteX34" fmla="*/ 169279 w 495302"/>
                <a:gd name="connsiteY34" fmla="*/ 26529 h 262406"/>
                <a:gd name="connsiteX35" fmla="*/ 192539 w 495302"/>
                <a:gd name="connsiteY35" fmla="*/ 20662 h 262406"/>
                <a:gd name="connsiteX36" fmla="*/ 221933 w 495302"/>
                <a:gd name="connsiteY36" fmla="*/ 56028 h 262406"/>
                <a:gd name="connsiteX37" fmla="*/ 156373 w 495302"/>
                <a:gd name="connsiteY37" fmla="*/ 91785 h 262406"/>
                <a:gd name="connsiteX38" fmla="*/ 156246 w 495302"/>
                <a:gd name="connsiteY38" fmla="*/ 91739 h 262406"/>
                <a:gd name="connsiteX39" fmla="*/ 156240 w 495302"/>
                <a:gd name="connsiteY39" fmla="*/ 91680 h 262406"/>
                <a:gd name="connsiteX40" fmla="*/ 338910 w 495302"/>
                <a:gd name="connsiteY40" fmla="*/ 91785 h 262406"/>
                <a:gd name="connsiteX41" fmla="*/ 273588 w 495302"/>
                <a:gd name="connsiteY41" fmla="*/ 56152 h 262406"/>
                <a:gd name="connsiteX42" fmla="*/ 302686 w 495302"/>
                <a:gd name="connsiteY42" fmla="*/ 20748 h 262406"/>
                <a:gd name="connsiteX43" fmla="*/ 326070 w 495302"/>
                <a:gd name="connsiteY43" fmla="*/ 26796 h 262406"/>
                <a:gd name="connsiteX44" fmla="*/ 339091 w 495302"/>
                <a:gd name="connsiteY44" fmla="*/ 91680 h 262406"/>
                <a:gd name="connsiteX45" fmla="*/ 339053 w 495302"/>
                <a:gd name="connsiteY45" fmla="*/ 91823 h 262406"/>
                <a:gd name="connsiteX46" fmla="*/ 338910 w 495302"/>
                <a:gd name="connsiteY46" fmla="*/ 91785 h 26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95302" h="262406">
                  <a:moveTo>
                    <a:pt x="454877" y="69801"/>
                  </a:moveTo>
                  <a:cubicBezTo>
                    <a:pt x="408137" y="34893"/>
                    <a:pt x="354067" y="11076"/>
                    <a:pt x="296762" y="155"/>
                  </a:cubicBezTo>
                  <a:cubicBezTo>
                    <a:pt x="291586" y="-784"/>
                    <a:pt x="286628" y="2650"/>
                    <a:pt x="285689" y="7826"/>
                  </a:cubicBezTo>
                  <a:cubicBezTo>
                    <a:pt x="285636" y="8124"/>
                    <a:pt x="285596" y="8425"/>
                    <a:pt x="285570" y="8727"/>
                  </a:cubicBezTo>
                  <a:cubicBezTo>
                    <a:pt x="283877" y="28380"/>
                    <a:pt x="267376" y="43439"/>
                    <a:pt x="247651" y="43332"/>
                  </a:cubicBezTo>
                  <a:lnTo>
                    <a:pt x="247651" y="43332"/>
                  </a:lnTo>
                  <a:cubicBezTo>
                    <a:pt x="227981" y="43059"/>
                    <a:pt x="211618" y="28129"/>
                    <a:pt x="209551" y="8565"/>
                  </a:cubicBezTo>
                  <a:cubicBezTo>
                    <a:pt x="209020" y="3331"/>
                    <a:pt x="204347" y="-481"/>
                    <a:pt x="199113" y="50"/>
                  </a:cubicBezTo>
                  <a:cubicBezTo>
                    <a:pt x="198883" y="74"/>
                    <a:pt x="198653" y="105"/>
                    <a:pt x="198426" y="145"/>
                  </a:cubicBezTo>
                  <a:cubicBezTo>
                    <a:pt x="141121" y="10908"/>
                    <a:pt x="87073" y="34746"/>
                    <a:pt x="40482" y="69801"/>
                  </a:cubicBezTo>
                  <a:cubicBezTo>
                    <a:pt x="14828" y="89627"/>
                    <a:pt x="-136" y="120266"/>
                    <a:pt x="1" y="152688"/>
                  </a:cubicBezTo>
                  <a:lnTo>
                    <a:pt x="1" y="262407"/>
                  </a:lnTo>
                  <a:lnTo>
                    <a:pt x="19051" y="262407"/>
                  </a:lnTo>
                  <a:lnTo>
                    <a:pt x="19051" y="152688"/>
                  </a:lnTo>
                  <a:cubicBezTo>
                    <a:pt x="18890" y="126233"/>
                    <a:pt x="31047" y="101210"/>
                    <a:pt x="51941" y="84984"/>
                  </a:cubicBezTo>
                  <a:cubicBezTo>
                    <a:pt x="81343" y="62971"/>
                    <a:pt x="113902" y="45525"/>
                    <a:pt x="148515" y="33235"/>
                  </a:cubicBezTo>
                  <a:lnTo>
                    <a:pt x="133541" y="108102"/>
                  </a:lnTo>
                  <a:cubicBezTo>
                    <a:pt x="132511" y="113260"/>
                    <a:pt x="135858" y="118277"/>
                    <a:pt x="141017" y="119308"/>
                  </a:cubicBezTo>
                  <a:cubicBezTo>
                    <a:pt x="143206" y="119745"/>
                    <a:pt x="145478" y="119399"/>
                    <a:pt x="147438" y="118331"/>
                  </a:cubicBezTo>
                  <a:lnTo>
                    <a:pt x="238126" y="68906"/>
                  </a:lnTo>
                  <a:lnTo>
                    <a:pt x="238126" y="262407"/>
                  </a:lnTo>
                  <a:lnTo>
                    <a:pt x="257176" y="262407"/>
                  </a:lnTo>
                  <a:lnTo>
                    <a:pt x="257176" y="68906"/>
                  </a:lnTo>
                  <a:lnTo>
                    <a:pt x="347863" y="118369"/>
                  </a:lnTo>
                  <a:cubicBezTo>
                    <a:pt x="349265" y="119129"/>
                    <a:pt x="350832" y="119529"/>
                    <a:pt x="352426" y="119532"/>
                  </a:cubicBezTo>
                  <a:cubicBezTo>
                    <a:pt x="357687" y="119532"/>
                    <a:pt x="361952" y="115269"/>
                    <a:pt x="361953" y="110008"/>
                  </a:cubicBezTo>
                  <a:cubicBezTo>
                    <a:pt x="361953" y="109368"/>
                    <a:pt x="361889" y="108729"/>
                    <a:pt x="361760" y="108102"/>
                  </a:cubicBezTo>
                  <a:lnTo>
                    <a:pt x="346854" y="33549"/>
                  </a:lnTo>
                  <a:cubicBezTo>
                    <a:pt x="381402" y="45805"/>
                    <a:pt x="413932" y="63141"/>
                    <a:pt x="443371" y="84984"/>
                  </a:cubicBezTo>
                  <a:cubicBezTo>
                    <a:pt x="464259" y="101214"/>
                    <a:pt x="476411" y="126236"/>
                    <a:pt x="476251" y="152688"/>
                  </a:cubicBezTo>
                  <a:lnTo>
                    <a:pt x="476251" y="262407"/>
                  </a:lnTo>
                  <a:lnTo>
                    <a:pt x="495301" y="262407"/>
                  </a:lnTo>
                  <a:lnTo>
                    <a:pt x="495301" y="152688"/>
                  </a:lnTo>
                  <a:cubicBezTo>
                    <a:pt x="495449" y="120276"/>
                    <a:pt x="480508" y="89641"/>
                    <a:pt x="454877" y="69801"/>
                  </a:cubicBezTo>
                  <a:close/>
                  <a:moveTo>
                    <a:pt x="169279" y="26529"/>
                  </a:moveTo>
                  <a:cubicBezTo>
                    <a:pt x="177052" y="24301"/>
                    <a:pt x="184815" y="22262"/>
                    <a:pt x="192539" y="20662"/>
                  </a:cubicBezTo>
                  <a:cubicBezTo>
                    <a:pt x="197106" y="35965"/>
                    <a:pt x="207723" y="48740"/>
                    <a:pt x="221933" y="56028"/>
                  </a:cubicBezTo>
                  <a:lnTo>
                    <a:pt x="156373" y="91785"/>
                  </a:lnTo>
                  <a:cubicBezTo>
                    <a:pt x="156325" y="91807"/>
                    <a:pt x="156268" y="91786"/>
                    <a:pt x="156246" y="91739"/>
                  </a:cubicBezTo>
                  <a:cubicBezTo>
                    <a:pt x="156239" y="91720"/>
                    <a:pt x="156236" y="91700"/>
                    <a:pt x="156240" y="91680"/>
                  </a:cubicBezTo>
                  <a:close/>
                  <a:moveTo>
                    <a:pt x="338910" y="91785"/>
                  </a:moveTo>
                  <a:lnTo>
                    <a:pt x="273588" y="56152"/>
                  </a:lnTo>
                  <a:cubicBezTo>
                    <a:pt x="287847" y="48984"/>
                    <a:pt x="298415" y="36126"/>
                    <a:pt x="302686" y="20748"/>
                  </a:cubicBezTo>
                  <a:cubicBezTo>
                    <a:pt x="310430" y="22415"/>
                    <a:pt x="318250" y="24558"/>
                    <a:pt x="326070" y="26796"/>
                  </a:cubicBezTo>
                  <a:lnTo>
                    <a:pt x="339091" y="91680"/>
                  </a:lnTo>
                  <a:cubicBezTo>
                    <a:pt x="339120" y="91730"/>
                    <a:pt x="339102" y="91795"/>
                    <a:pt x="339053" y="91823"/>
                  </a:cubicBezTo>
                  <a:cubicBezTo>
                    <a:pt x="339003" y="91852"/>
                    <a:pt x="338939" y="91835"/>
                    <a:pt x="338910" y="91785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09857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10FA07A9-4730-4B3F-B487-E7E61EB2B874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6EA58A7-56DC-A530-A037-BD2875108E41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7395705" cy="1058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 contendo a proposição de políticas para o acompanhamento de egressos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CDAADEC-1FFE-9922-D4E0-3513DD7E835E}"/>
              </a:ext>
            </a:extLst>
          </p:cNvPr>
          <p:cNvSpPr/>
          <p:nvPr/>
        </p:nvSpPr>
        <p:spPr>
          <a:xfrm>
            <a:off x="1819037" y="1531940"/>
            <a:ext cx="9106137" cy="3259837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spcAft>
                <a:spcPts val="1600"/>
              </a:spcAft>
            </a:pPr>
            <a:r>
              <a:rPr lang="pt-B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Angelo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Cortelazzo</a:t>
            </a:r>
            <a:endParaRPr lang="pt-BR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estas ações, foram definidas 3 perspectivas de atuação, conforme listado abaixo:</a:t>
            </a:r>
          </a:p>
          <a:p>
            <a:pPr marL="342900" indent="-342900">
              <a:spcAft>
                <a:spcPts val="1600"/>
              </a:spcAft>
              <a:buFont typeface="+mj-lt"/>
              <a:buAutoNum type="arabicPeriod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de informação e sensibilização</a:t>
            </a:r>
          </a:p>
          <a:p>
            <a:pPr marL="342900" indent="-342900">
              <a:spcAft>
                <a:spcPts val="1600"/>
              </a:spcAft>
              <a:buFont typeface="+mj-lt"/>
              <a:buAutoNum type="arabicPeriod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e ações voltadas ao recém egresso</a:t>
            </a:r>
          </a:p>
          <a:p>
            <a:pPr lvl="1">
              <a:spcAft>
                <a:spcPts val="1600"/>
              </a:spcAft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	Ações voltadas para o trabalho</a:t>
            </a:r>
          </a:p>
          <a:p>
            <a:pPr lvl="1">
              <a:spcAft>
                <a:spcPts val="1600"/>
              </a:spcAft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	Oferta de cursos rápidos visando o preparo para a busca de trabalho</a:t>
            </a:r>
          </a:p>
          <a:p>
            <a:pPr lvl="1">
              <a:spcAft>
                <a:spcPts val="1600"/>
              </a:spcAft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	Convênios e vantagens financeiras com escolas de idiomas, lojas de materiais eletrônicos, livrarias etc.</a:t>
            </a:r>
          </a:p>
        </p:txBody>
      </p:sp>
      <p:grpSp>
        <p:nvGrpSpPr>
          <p:cNvPr id="15" name="Gráfico 2" descr="Menino estudante estrutura de tópicos">
            <a:extLst>
              <a:ext uri="{FF2B5EF4-FFF2-40B4-BE49-F238E27FC236}">
                <a16:creationId xmlns:a16="http://schemas.microsoft.com/office/drawing/2014/main" id="{44E5E09B-0FCA-B97E-4475-8C3686B60A5C}"/>
              </a:ext>
            </a:extLst>
          </p:cNvPr>
          <p:cNvGrpSpPr/>
          <p:nvPr/>
        </p:nvGrpSpPr>
        <p:grpSpPr>
          <a:xfrm>
            <a:off x="468074" y="750133"/>
            <a:ext cx="495302" cy="667506"/>
            <a:chOff x="468074" y="731083"/>
            <a:chExt cx="495302" cy="667506"/>
          </a:xfrm>
          <a:solidFill>
            <a:schemeClr val="bg1"/>
          </a:solidFill>
        </p:grpSpPr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FB852191-6DEC-411A-6A2C-6F3A6B0DD3EE}"/>
                </a:ext>
              </a:extLst>
            </p:cNvPr>
            <p:cNvSpPr/>
            <p:nvPr/>
          </p:nvSpPr>
          <p:spPr>
            <a:xfrm>
              <a:off x="544265" y="731083"/>
              <a:ext cx="342915" cy="372271"/>
            </a:xfrm>
            <a:custGeom>
              <a:avLst/>
              <a:gdLst>
                <a:gd name="connsiteX0" fmla="*/ 14049 w 342915"/>
                <a:gd name="connsiteY0" fmla="*/ 257932 h 372271"/>
                <a:gd name="connsiteX1" fmla="*/ 23907 w 342915"/>
                <a:gd name="connsiteY1" fmla="*/ 257932 h 372271"/>
                <a:gd name="connsiteX2" fmla="*/ 209430 w 342915"/>
                <a:gd name="connsiteY2" fmla="*/ 367413 h 372271"/>
                <a:gd name="connsiteX3" fmla="*/ 319544 w 342915"/>
                <a:gd name="connsiteY3" fmla="*/ 255389 h 372271"/>
                <a:gd name="connsiteX4" fmla="*/ 325926 w 342915"/>
                <a:gd name="connsiteY4" fmla="*/ 257465 h 372271"/>
                <a:gd name="connsiteX5" fmla="*/ 328869 w 342915"/>
                <a:gd name="connsiteY5" fmla="*/ 257932 h 372271"/>
                <a:gd name="connsiteX6" fmla="*/ 333527 w 342915"/>
                <a:gd name="connsiteY6" fmla="*/ 256722 h 372271"/>
                <a:gd name="connsiteX7" fmla="*/ 338128 w 342915"/>
                <a:gd name="connsiteY7" fmla="*/ 250636 h 372271"/>
                <a:gd name="connsiteX8" fmla="*/ 279530 w 342915"/>
                <a:gd name="connsiteY8" fmla="*/ 77367 h 372271"/>
                <a:gd name="connsiteX9" fmla="*/ 309372 w 342915"/>
                <a:gd name="connsiteY9" fmla="*/ 71899 h 372271"/>
                <a:gd name="connsiteX10" fmla="*/ 316886 w 342915"/>
                <a:gd name="connsiteY10" fmla="*/ 60719 h 372271"/>
                <a:gd name="connsiteX11" fmla="*/ 305933 w 342915"/>
                <a:gd name="connsiteY11" fmla="*/ 53163 h 372271"/>
                <a:gd name="connsiteX12" fmla="*/ 257232 w 342915"/>
                <a:gd name="connsiteY12" fmla="*/ 62088 h 372271"/>
                <a:gd name="connsiteX13" fmla="*/ 256355 w 342915"/>
                <a:gd name="connsiteY13" fmla="*/ 61555 h 372271"/>
                <a:gd name="connsiteX14" fmla="*/ 269567 w 342915"/>
                <a:gd name="connsiteY14" fmla="*/ 48049 h 372271"/>
                <a:gd name="connsiteX15" fmla="*/ 269424 w 342915"/>
                <a:gd name="connsiteY15" fmla="*/ 34571 h 372271"/>
                <a:gd name="connsiteX16" fmla="*/ 255946 w 342915"/>
                <a:gd name="connsiteY16" fmla="*/ 34714 h 372271"/>
                <a:gd name="connsiteX17" fmla="*/ 238525 w 342915"/>
                <a:gd name="connsiteY17" fmla="*/ 52525 h 372271"/>
                <a:gd name="connsiteX18" fmla="*/ 237039 w 342915"/>
                <a:gd name="connsiteY18" fmla="*/ 51935 h 372271"/>
                <a:gd name="connsiteX19" fmla="*/ 220789 w 342915"/>
                <a:gd name="connsiteY19" fmla="*/ 6662 h 372271"/>
                <a:gd name="connsiteX20" fmla="*/ 208840 w 342915"/>
                <a:gd name="connsiteY20" fmla="*/ 444 h 372271"/>
                <a:gd name="connsiteX21" fmla="*/ 202621 w 342915"/>
                <a:gd name="connsiteY21" fmla="*/ 12393 h 372271"/>
                <a:gd name="connsiteX22" fmla="*/ 202892 w 342915"/>
                <a:gd name="connsiteY22" fmla="*/ 13139 h 372271"/>
                <a:gd name="connsiteX23" fmla="*/ 214141 w 342915"/>
                <a:gd name="connsiteY23" fmla="*/ 44486 h 372271"/>
                <a:gd name="connsiteX24" fmla="*/ 5414 w 342915"/>
                <a:gd name="connsiteY24" fmla="*/ 167737 h 372271"/>
                <a:gd name="connsiteX25" fmla="*/ 4772 w 342915"/>
                <a:gd name="connsiteY25" fmla="*/ 250636 h 372271"/>
                <a:gd name="connsiteX26" fmla="*/ 14049 w 342915"/>
                <a:gd name="connsiteY26" fmla="*/ 257932 h 372271"/>
                <a:gd name="connsiteX27" fmla="*/ 171459 w 342915"/>
                <a:gd name="connsiteY27" fmla="*/ 353182 h 372271"/>
                <a:gd name="connsiteX28" fmla="*/ 40681 w 342915"/>
                <a:gd name="connsiteY28" fmla="*/ 245549 h 372271"/>
                <a:gd name="connsiteX29" fmla="*/ 54121 w 342915"/>
                <a:gd name="connsiteY29" fmla="*/ 218670 h 372271"/>
                <a:gd name="connsiteX30" fmla="*/ 89801 w 342915"/>
                <a:gd name="connsiteY30" fmla="*/ 203725 h 372271"/>
                <a:gd name="connsiteX31" fmla="*/ 116776 w 342915"/>
                <a:gd name="connsiteY31" fmla="*/ 182684 h 372271"/>
                <a:gd name="connsiteX32" fmla="*/ 116895 w 342915"/>
                <a:gd name="connsiteY32" fmla="*/ 182651 h 372271"/>
                <a:gd name="connsiteX33" fmla="*/ 116928 w 342915"/>
                <a:gd name="connsiteY33" fmla="*/ 182770 h 372271"/>
                <a:gd name="connsiteX34" fmla="*/ 116262 w 342915"/>
                <a:gd name="connsiteY34" fmla="*/ 184513 h 372271"/>
                <a:gd name="connsiteX35" fmla="*/ 115805 w 342915"/>
                <a:gd name="connsiteY35" fmla="*/ 185647 h 372271"/>
                <a:gd name="connsiteX36" fmla="*/ 97269 w 342915"/>
                <a:gd name="connsiteY36" fmla="*/ 211907 h 372271"/>
                <a:gd name="connsiteX37" fmla="*/ 94584 w 342915"/>
                <a:gd name="connsiteY37" fmla="*/ 225107 h 372271"/>
                <a:gd name="connsiteX38" fmla="*/ 104984 w 342915"/>
                <a:gd name="connsiteY38" fmla="*/ 229052 h 372271"/>
                <a:gd name="connsiteX39" fmla="*/ 202215 w 342915"/>
                <a:gd name="connsiteY39" fmla="*/ 187542 h 372271"/>
                <a:gd name="connsiteX40" fmla="*/ 253650 w 342915"/>
                <a:gd name="connsiteY40" fmla="*/ 144584 h 372271"/>
                <a:gd name="connsiteX41" fmla="*/ 287074 w 342915"/>
                <a:gd name="connsiteY41" fmla="*/ 190704 h 372271"/>
                <a:gd name="connsiteX42" fmla="*/ 302695 w 342915"/>
                <a:gd name="connsiteY42" fmla="*/ 242825 h 372271"/>
                <a:gd name="connsiteX43" fmla="*/ 171459 w 342915"/>
                <a:gd name="connsiteY43" fmla="*/ 353182 h 372271"/>
                <a:gd name="connsiteX44" fmla="*/ 171459 w 342915"/>
                <a:gd name="connsiteY44" fmla="*/ 57907 h 372271"/>
                <a:gd name="connsiteX45" fmla="*/ 323856 w 342915"/>
                <a:gd name="connsiteY45" fmla="*/ 208668 h 372271"/>
                <a:gd name="connsiteX46" fmla="*/ 322421 w 342915"/>
                <a:gd name="connsiteY46" fmla="*/ 230309 h 372271"/>
                <a:gd name="connsiteX47" fmla="*/ 322335 w 342915"/>
                <a:gd name="connsiteY47" fmla="*/ 230395 h 372271"/>
                <a:gd name="connsiteX48" fmla="*/ 322249 w 342915"/>
                <a:gd name="connsiteY48" fmla="*/ 230309 h 372271"/>
                <a:gd name="connsiteX49" fmla="*/ 318639 w 342915"/>
                <a:gd name="connsiteY49" fmla="*/ 226099 h 372271"/>
                <a:gd name="connsiteX50" fmla="*/ 304666 w 342915"/>
                <a:gd name="connsiteY50" fmla="*/ 183237 h 372271"/>
                <a:gd name="connsiteX51" fmla="*/ 259622 w 342915"/>
                <a:gd name="connsiteY51" fmla="*/ 123839 h 372271"/>
                <a:gd name="connsiteX52" fmla="*/ 252707 w 342915"/>
                <a:gd name="connsiteY52" fmla="*/ 121486 h 372271"/>
                <a:gd name="connsiteX53" fmla="*/ 246164 w 342915"/>
                <a:gd name="connsiteY53" fmla="*/ 124715 h 372271"/>
                <a:gd name="connsiteX54" fmla="*/ 191366 w 342915"/>
                <a:gd name="connsiteY54" fmla="*/ 171797 h 372271"/>
                <a:gd name="connsiteX55" fmla="*/ 129721 w 342915"/>
                <a:gd name="connsiteY55" fmla="*/ 201163 h 372271"/>
                <a:gd name="connsiteX56" fmla="*/ 129616 w 342915"/>
                <a:gd name="connsiteY56" fmla="*/ 201039 h 372271"/>
                <a:gd name="connsiteX57" fmla="*/ 134378 w 342915"/>
                <a:gd name="connsiteY57" fmla="*/ 190419 h 372271"/>
                <a:gd name="connsiteX58" fmla="*/ 144332 w 342915"/>
                <a:gd name="connsiteY58" fmla="*/ 149880 h 372271"/>
                <a:gd name="connsiteX59" fmla="*/ 136489 w 342915"/>
                <a:gd name="connsiteY59" fmla="*/ 138929 h 372271"/>
                <a:gd name="connsiteX60" fmla="*/ 127320 w 342915"/>
                <a:gd name="connsiteY60" fmla="*/ 142603 h 372271"/>
                <a:gd name="connsiteX61" fmla="*/ 80019 w 342915"/>
                <a:gd name="connsiteY61" fmla="*/ 187323 h 372271"/>
                <a:gd name="connsiteX62" fmla="*/ 46091 w 342915"/>
                <a:gd name="connsiteY62" fmla="*/ 200906 h 372271"/>
                <a:gd name="connsiteX63" fmla="*/ 39081 w 342915"/>
                <a:gd name="connsiteY63" fmla="*/ 206049 h 372271"/>
                <a:gd name="connsiteX64" fmla="*/ 22698 w 342915"/>
                <a:gd name="connsiteY64" fmla="*/ 238882 h 372271"/>
                <a:gd name="connsiteX65" fmla="*/ 21745 w 342915"/>
                <a:gd name="connsiteY65" fmla="*/ 238882 h 372271"/>
                <a:gd name="connsiteX66" fmla="*/ 143140 w 342915"/>
                <a:gd name="connsiteY66" fmla="*/ 60584 h 372271"/>
                <a:gd name="connsiteX67" fmla="*/ 171459 w 342915"/>
                <a:gd name="connsiteY67" fmla="*/ 57907 h 37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42915" h="372271">
                  <a:moveTo>
                    <a:pt x="14049" y="257932"/>
                  </a:moveTo>
                  <a:lnTo>
                    <a:pt x="23907" y="257932"/>
                  </a:lnTo>
                  <a:cubicBezTo>
                    <a:pt x="44906" y="339395"/>
                    <a:pt x="127967" y="388412"/>
                    <a:pt x="209430" y="367413"/>
                  </a:cubicBezTo>
                  <a:cubicBezTo>
                    <a:pt x="264043" y="353336"/>
                    <a:pt x="306408" y="310236"/>
                    <a:pt x="319544" y="255389"/>
                  </a:cubicBezTo>
                  <a:lnTo>
                    <a:pt x="325926" y="257465"/>
                  </a:lnTo>
                  <a:cubicBezTo>
                    <a:pt x="326876" y="257776"/>
                    <a:pt x="327870" y="257934"/>
                    <a:pt x="328869" y="257932"/>
                  </a:cubicBezTo>
                  <a:cubicBezTo>
                    <a:pt x="330499" y="257930"/>
                    <a:pt x="332102" y="257514"/>
                    <a:pt x="333527" y="256722"/>
                  </a:cubicBezTo>
                  <a:cubicBezTo>
                    <a:pt x="335842" y="255423"/>
                    <a:pt x="337509" y="253217"/>
                    <a:pt x="338128" y="250636"/>
                  </a:cubicBezTo>
                  <a:cubicBezTo>
                    <a:pt x="353625" y="186413"/>
                    <a:pt x="330827" y="119001"/>
                    <a:pt x="279530" y="77367"/>
                  </a:cubicBezTo>
                  <a:lnTo>
                    <a:pt x="309372" y="71899"/>
                  </a:lnTo>
                  <a:cubicBezTo>
                    <a:pt x="314534" y="70887"/>
                    <a:pt x="317897" y="65881"/>
                    <a:pt x="316886" y="60719"/>
                  </a:cubicBezTo>
                  <a:cubicBezTo>
                    <a:pt x="315890" y="55646"/>
                    <a:pt x="311030" y="52292"/>
                    <a:pt x="305933" y="53163"/>
                  </a:cubicBezTo>
                  <a:lnTo>
                    <a:pt x="257232" y="62088"/>
                  </a:lnTo>
                  <a:lnTo>
                    <a:pt x="256355" y="61555"/>
                  </a:lnTo>
                  <a:lnTo>
                    <a:pt x="269567" y="48049"/>
                  </a:lnTo>
                  <a:cubicBezTo>
                    <a:pt x="273249" y="44287"/>
                    <a:pt x="273185" y="38253"/>
                    <a:pt x="269424" y="34571"/>
                  </a:cubicBezTo>
                  <a:cubicBezTo>
                    <a:pt x="265662" y="30888"/>
                    <a:pt x="259628" y="30952"/>
                    <a:pt x="255946" y="34714"/>
                  </a:cubicBezTo>
                  <a:lnTo>
                    <a:pt x="238525" y="52525"/>
                  </a:lnTo>
                  <a:cubicBezTo>
                    <a:pt x="238029" y="52316"/>
                    <a:pt x="237572" y="52135"/>
                    <a:pt x="237039" y="51935"/>
                  </a:cubicBezTo>
                  <a:lnTo>
                    <a:pt x="220789" y="6662"/>
                  </a:lnTo>
                  <a:cubicBezTo>
                    <a:pt x="219207" y="1646"/>
                    <a:pt x="213857" y="-1139"/>
                    <a:pt x="208840" y="444"/>
                  </a:cubicBezTo>
                  <a:cubicBezTo>
                    <a:pt x="203823" y="2026"/>
                    <a:pt x="201039" y="7375"/>
                    <a:pt x="202621" y="12393"/>
                  </a:cubicBezTo>
                  <a:cubicBezTo>
                    <a:pt x="202701" y="12645"/>
                    <a:pt x="202791" y="12895"/>
                    <a:pt x="202892" y="13139"/>
                  </a:cubicBezTo>
                  <a:lnTo>
                    <a:pt x="214141" y="44486"/>
                  </a:lnTo>
                  <a:cubicBezTo>
                    <a:pt x="122467" y="20882"/>
                    <a:pt x="29017" y="76064"/>
                    <a:pt x="5414" y="167737"/>
                  </a:cubicBezTo>
                  <a:cubicBezTo>
                    <a:pt x="-1581" y="194901"/>
                    <a:pt x="-1801" y="223367"/>
                    <a:pt x="4772" y="250636"/>
                  </a:cubicBezTo>
                  <a:cubicBezTo>
                    <a:pt x="5803" y="254922"/>
                    <a:pt x="9641" y="257940"/>
                    <a:pt x="14049" y="257932"/>
                  </a:cubicBezTo>
                  <a:close/>
                  <a:moveTo>
                    <a:pt x="171459" y="353182"/>
                  </a:moveTo>
                  <a:cubicBezTo>
                    <a:pt x="107691" y="353322"/>
                    <a:pt x="52809" y="308153"/>
                    <a:pt x="40681" y="245549"/>
                  </a:cubicBezTo>
                  <a:lnTo>
                    <a:pt x="54121" y="218670"/>
                  </a:lnTo>
                  <a:cubicBezTo>
                    <a:pt x="66668" y="215421"/>
                    <a:pt x="78684" y="210388"/>
                    <a:pt x="89801" y="203725"/>
                  </a:cubicBezTo>
                  <a:cubicBezTo>
                    <a:pt x="99526" y="197707"/>
                    <a:pt x="108571" y="190652"/>
                    <a:pt x="116776" y="182684"/>
                  </a:cubicBezTo>
                  <a:cubicBezTo>
                    <a:pt x="116800" y="182643"/>
                    <a:pt x="116853" y="182627"/>
                    <a:pt x="116895" y="182651"/>
                  </a:cubicBezTo>
                  <a:cubicBezTo>
                    <a:pt x="116937" y="182675"/>
                    <a:pt x="116952" y="182728"/>
                    <a:pt x="116928" y="182770"/>
                  </a:cubicBezTo>
                  <a:cubicBezTo>
                    <a:pt x="116547" y="183818"/>
                    <a:pt x="116357" y="184285"/>
                    <a:pt x="116262" y="184513"/>
                  </a:cubicBezTo>
                  <a:cubicBezTo>
                    <a:pt x="116109" y="184904"/>
                    <a:pt x="115957" y="185275"/>
                    <a:pt x="115805" y="185647"/>
                  </a:cubicBezTo>
                  <a:cubicBezTo>
                    <a:pt x="112036" y="195875"/>
                    <a:pt x="105643" y="204931"/>
                    <a:pt x="97269" y="211907"/>
                  </a:cubicBezTo>
                  <a:cubicBezTo>
                    <a:pt x="92883" y="214810"/>
                    <a:pt x="91681" y="220721"/>
                    <a:pt x="94584" y="225107"/>
                  </a:cubicBezTo>
                  <a:cubicBezTo>
                    <a:pt x="96843" y="228520"/>
                    <a:pt x="101030" y="230108"/>
                    <a:pt x="104984" y="229052"/>
                  </a:cubicBezTo>
                  <a:cubicBezTo>
                    <a:pt x="107442" y="228395"/>
                    <a:pt x="165696" y="212860"/>
                    <a:pt x="202215" y="187542"/>
                  </a:cubicBezTo>
                  <a:cubicBezTo>
                    <a:pt x="220634" y="174822"/>
                    <a:pt x="237851" y="160442"/>
                    <a:pt x="253650" y="144584"/>
                  </a:cubicBezTo>
                  <a:cubicBezTo>
                    <a:pt x="267428" y="157863"/>
                    <a:pt x="278744" y="173478"/>
                    <a:pt x="287074" y="190704"/>
                  </a:cubicBezTo>
                  <a:cubicBezTo>
                    <a:pt x="294046" y="207499"/>
                    <a:pt x="299281" y="224964"/>
                    <a:pt x="302695" y="242825"/>
                  </a:cubicBezTo>
                  <a:cubicBezTo>
                    <a:pt x="291767" y="306723"/>
                    <a:pt x="236283" y="353379"/>
                    <a:pt x="171459" y="353182"/>
                  </a:cubicBezTo>
                  <a:close/>
                  <a:moveTo>
                    <a:pt x="171459" y="57907"/>
                  </a:moveTo>
                  <a:cubicBezTo>
                    <a:pt x="255173" y="57455"/>
                    <a:pt x="323404" y="124953"/>
                    <a:pt x="323856" y="208668"/>
                  </a:cubicBezTo>
                  <a:cubicBezTo>
                    <a:pt x="323895" y="215907"/>
                    <a:pt x="323415" y="223139"/>
                    <a:pt x="322421" y="230309"/>
                  </a:cubicBezTo>
                  <a:cubicBezTo>
                    <a:pt x="322421" y="230357"/>
                    <a:pt x="322383" y="230395"/>
                    <a:pt x="322335" y="230395"/>
                  </a:cubicBezTo>
                  <a:cubicBezTo>
                    <a:pt x="322287" y="230395"/>
                    <a:pt x="322249" y="230357"/>
                    <a:pt x="322249" y="230309"/>
                  </a:cubicBezTo>
                  <a:cubicBezTo>
                    <a:pt x="321494" y="228577"/>
                    <a:pt x="320237" y="227111"/>
                    <a:pt x="318639" y="226099"/>
                  </a:cubicBezTo>
                  <a:cubicBezTo>
                    <a:pt x="315128" y="211463"/>
                    <a:pt x="310455" y="197131"/>
                    <a:pt x="304666" y="183237"/>
                  </a:cubicBezTo>
                  <a:cubicBezTo>
                    <a:pt x="293630" y="160714"/>
                    <a:pt x="278333" y="140543"/>
                    <a:pt x="259622" y="123839"/>
                  </a:cubicBezTo>
                  <a:cubicBezTo>
                    <a:pt x="257731" y="122151"/>
                    <a:pt x="255236" y="121302"/>
                    <a:pt x="252707" y="121486"/>
                  </a:cubicBezTo>
                  <a:cubicBezTo>
                    <a:pt x="250184" y="121651"/>
                    <a:pt x="247830" y="122813"/>
                    <a:pt x="246164" y="124715"/>
                  </a:cubicBezTo>
                  <a:cubicBezTo>
                    <a:pt x="229685" y="142378"/>
                    <a:pt x="211309" y="158167"/>
                    <a:pt x="191366" y="171797"/>
                  </a:cubicBezTo>
                  <a:cubicBezTo>
                    <a:pt x="172101" y="184079"/>
                    <a:pt x="151397" y="193942"/>
                    <a:pt x="129721" y="201163"/>
                  </a:cubicBezTo>
                  <a:cubicBezTo>
                    <a:pt x="129606" y="201163"/>
                    <a:pt x="129559" y="201163"/>
                    <a:pt x="129616" y="201039"/>
                  </a:cubicBezTo>
                  <a:cubicBezTo>
                    <a:pt x="131412" y="197597"/>
                    <a:pt x="133002" y="194050"/>
                    <a:pt x="134378" y="190419"/>
                  </a:cubicBezTo>
                  <a:cubicBezTo>
                    <a:pt x="138753" y="177188"/>
                    <a:pt x="142081" y="163633"/>
                    <a:pt x="144332" y="149880"/>
                  </a:cubicBezTo>
                  <a:cubicBezTo>
                    <a:pt x="145190" y="144690"/>
                    <a:pt x="141679" y="139787"/>
                    <a:pt x="136489" y="138929"/>
                  </a:cubicBezTo>
                  <a:cubicBezTo>
                    <a:pt x="132987" y="138349"/>
                    <a:pt x="129453" y="139766"/>
                    <a:pt x="127320" y="142603"/>
                  </a:cubicBezTo>
                  <a:cubicBezTo>
                    <a:pt x="114069" y="159964"/>
                    <a:pt x="98096" y="175066"/>
                    <a:pt x="80019" y="187323"/>
                  </a:cubicBezTo>
                  <a:cubicBezTo>
                    <a:pt x="69546" y="193712"/>
                    <a:pt x="58079" y="198303"/>
                    <a:pt x="46091" y="200906"/>
                  </a:cubicBezTo>
                  <a:cubicBezTo>
                    <a:pt x="43062" y="201392"/>
                    <a:pt x="40453" y="203306"/>
                    <a:pt x="39081" y="206049"/>
                  </a:cubicBezTo>
                  <a:lnTo>
                    <a:pt x="22698" y="238882"/>
                  </a:lnTo>
                  <a:lnTo>
                    <a:pt x="21745" y="238882"/>
                  </a:lnTo>
                  <a:cubicBezTo>
                    <a:pt x="6032" y="156124"/>
                    <a:pt x="60382" y="76297"/>
                    <a:pt x="143140" y="60584"/>
                  </a:cubicBezTo>
                  <a:cubicBezTo>
                    <a:pt x="152476" y="58812"/>
                    <a:pt x="161957" y="57916"/>
                    <a:pt x="171459" y="5790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7995D0D7-51FD-8040-8D83-5B96C92CFF95}"/>
                </a:ext>
              </a:extLst>
            </p:cNvPr>
            <p:cNvSpPr/>
            <p:nvPr/>
          </p:nvSpPr>
          <p:spPr>
            <a:xfrm>
              <a:off x="468074" y="1136183"/>
              <a:ext cx="495302" cy="262406"/>
            </a:xfrm>
            <a:custGeom>
              <a:avLst/>
              <a:gdLst>
                <a:gd name="connsiteX0" fmla="*/ 454877 w 495302"/>
                <a:gd name="connsiteY0" fmla="*/ 69801 h 262406"/>
                <a:gd name="connsiteX1" fmla="*/ 296762 w 495302"/>
                <a:gd name="connsiteY1" fmla="*/ 155 h 262406"/>
                <a:gd name="connsiteX2" fmla="*/ 285689 w 495302"/>
                <a:gd name="connsiteY2" fmla="*/ 7826 h 262406"/>
                <a:gd name="connsiteX3" fmla="*/ 285570 w 495302"/>
                <a:gd name="connsiteY3" fmla="*/ 8727 h 262406"/>
                <a:gd name="connsiteX4" fmla="*/ 247651 w 495302"/>
                <a:gd name="connsiteY4" fmla="*/ 43332 h 262406"/>
                <a:gd name="connsiteX5" fmla="*/ 247651 w 495302"/>
                <a:gd name="connsiteY5" fmla="*/ 43332 h 262406"/>
                <a:gd name="connsiteX6" fmla="*/ 209551 w 495302"/>
                <a:gd name="connsiteY6" fmla="*/ 8565 h 262406"/>
                <a:gd name="connsiteX7" fmla="*/ 199113 w 495302"/>
                <a:gd name="connsiteY7" fmla="*/ 50 h 262406"/>
                <a:gd name="connsiteX8" fmla="*/ 198426 w 495302"/>
                <a:gd name="connsiteY8" fmla="*/ 145 h 262406"/>
                <a:gd name="connsiteX9" fmla="*/ 40482 w 495302"/>
                <a:gd name="connsiteY9" fmla="*/ 69801 h 262406"/>
                <a:gd name="connsiteX10" fmla="*/ 1 w 495302"/>
                <a:gd name="connsiteY10" fmla="*/ 152688 h 262406"/>
                <a:gd name="connsiteX11" fmla="*/ 1 w 495302"/>
                <a:gd name="connsiteY11" fmla="*/ 262407 h 262406"/>
                <a:gd name="connsiteX12" fmla="*/ 19051 w 495302"/>
                <a:gd name="connsiteY12" fmla="*/ 262407 h 262406"/>
                <a:gd name="connsiteX13" fmla="*/ 19051 w 495302"/>
                <a:gd name="connsiteY13" fmla="*/ 152688 h 262406"/>
                <a:gd name="connsiteX14" fmla="*/ 51941 w 495302"/>
                <a:gd name="connsiteY14" fmla="*/ 84984 h 262406"/>
                <a:gd name="connsiteX15" fmla="*/ 148515 w 495302"/>
                <a:gd name="connsiteY15" fmla="*/ 33235 h 262406"/>
                <a:gd name="connsiteX16" fmla="*/ 133541 w 495302"/>
                <a:gd name="connsiteY16" fmla="*/ 108102 h 262406"/>
                <a:gd name="connsiteX17" fmla="*/ 141017 w 495302"/>
                <a:gd name="connsiteY17" fmla="*/ 119308 h 262406"/>
                <a:gd name="connsiteX18" fmla="*/ 147438 w 495302"/>
                <a:gd name="connsiteY18" fmla="*/ 118331 h 262406"/>
                <a:gd name="connsiteX19" fmla="*/ 238126 w 495302"/>
                <a:gd name="connsiteY19" fmla="*/ 68906 h 262406"/>
                <a:gd name="connsiteX20" fmla="*/ 238126 w 495302"/>
                <a:gd name="connsiteY20" fmla="*/ 262407 h 262406"/>
                <a:gd name="connsiteX21" fmla="*/ 257176 w 495302"/>
                <a:gd name="connsiteY21" fmla="*/ 262407 h 262406"/>
                <a:gd name="connsiteX22" fmla="*/ 257176 w 495302"/>
                <a:gd name="connsiteY22" fmla="*/ 68906 h 262406"/>
                <a:gd name="connsiteX23" fmla="*/ 347863 w 495302"/>
                <a:gd name="connsiteY23" fmla="*/ 118369 h 262406"/>
                <a:gd name="connsiteX24" fmla="*/ 352426 w 495302"/>
                <a:gd name="connsiteY24" fmla="*/ 119532 h 262406"/>
                <a:gd name="connsiteX25" fmla="*/ 361953 w 495302"/>
                <a:gd name="connsiteY25" fmla="*/ 110008 h 262406"/>
                <a:gd name="connsiteX26" fmla="*/ 361760 w 495302"/>
                <a:gd name="connsiteY26" fmla="*/ 108102 h 262406"/>
                <a:gd name="connsiteX27" fmla="*/ 346854 w 495302"/>
                <a:gd name="connsiteY27" fmla="*/ 33549 h 262406"/>
                <a:gd name="connsiteX28" fmla="*/ 443371 w 495302"/>
                <a:gd name="connsiteY28" fmla="*/ 84984 h 262406"/>
                <a:gd name="connsiteX29" fmla="*/ 476251 w 495302"/>
                <a:gd name="connsiteY29" fmla="*/ 152688 h 262406"/>
                <a:gd name="connsiteX30" fmla="*/ 476251 w 495302"/>
                <a:gd name="connsiteY30" fmla="*/ 262407 h 262406"/>
                <a:gd name="connsiteX31" fmla="*/ 495301 w 495302"/>
                <a:gd name="connsiteY31" fmla="*/ 262407 h 262406"/>
                <a:gd name="connsiteX32" fmla="*/ 495301 w 495302"/>
                <a:gd name="connsiteY32" fmla="*/ 152688 h 262406"/>
                <a:gd name="connsiteX33" fmla="*/ 454877 w 495302"/>
                <a:gd name="connsiteY33" fmla="*/ 69801 h 262406"/>
                <a:gd name="connsiteX34" fmla="*/ 169279 w 495302"/>
                <a:gd name="connsiteY34" fmla="*/ 26529 h 262406"/>
                <a:gd name="connsiteX35" fmla="*/ 192539 w 495302"/>
                <a:gd name="connsiteY35" fmla="*/ 20662 h 262406"/>
                <a:gd name="connsiteX36" fmla="*/ 221933 w 495302"/>
                <a:gd name="connsiteY36" fmla="*/ 56028 h 262406"/>
                <a:gd name="connsiteX37" fmla="*/ 156373 w 495302"/>
                <a:gd name="connsiteY37" fmla="*/ 91785 h 262406"/>
                <a:gd name="connsiteX38" fmla="*/ 156246 w 495302"/>
                <a:gd name="connsiteY38" fmla="*/ 91739 h 262406"/>
                <a:gd name="connsiteX39" fmla="*/ 156240 w 495302"/>
                <a:gd name="connsiteY39" fmla="*/ 91680 h 262406"/>
                <a:gd name="connsiteX40" fmla="*/ 338910 w 495302"/>
                <a:gd name="connsiteY40" fmla="*/ 91785 h 262406"/>
                <a:gd name="connsiteX41" fmla="*/ 273588 w 495302"/>
                <a:gd name="connsiteY41" fmla="*/ 56152 h 262406"/>
                <a:gd name="connsiteX42" fmla="*/ 302686 w 495302"/>
                <a:gd name="connsiteY42" fmla="*/ 20748 h 262406"/>
                <a:gd name="connsiteX43" fmla="*/ 326070 w 495302"/>
                <a:gd name="connsiteY43" fmla="*/ 26796 h 262406"/>
                <a:gd name="connsiteX44" fmla="*/ 339091 w 495302"/>
                <a:gd name="connsiteY44" fmla="*/ 91680 h 262406"/>
                <a:gd name="connsiteX45" fmla="*/ 339053 w 495302"/>
                <a:gd name="connsiteY45" fmla="*/ 91823 h 262406"/>
                <a:gd name="connsiteX46" fmla="*/ 338910 w 495302"/>
                <a:gd name="connsiteY46" fmla="*/ 91785 h 26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95302" h="262406">
                  <a:moveTo>
                    <a:pt x="454877" y="69801"/>
                  </a:moveTo>
                  <a:cubicBezTo>
                    <a:pt x="408137" y="34893"/>
                    <a:pt x="354067" y="11076"/>
                    <a:pt x="296762" y="155"/>
                  </a:cubicBezTo>
                  <a:cubicBezTo>
                    <a:pt x="291586" y="-784"/>
                    <a:pt x="286628" y="2650"/>
                    <a:pt x="285689" y="7826"/>
                  </a:cubicBezTo>
                  <a:cubicBezTo>
                    <a:pt x="285636" y="8124"/>
                    <a:pt x="285596" y="8425"/>
                    <a:pt x="285570" y="8727"/>
                  </a:cubicBezTo>
                  <a:cubicBezTo>
                    <a:pt x="283877" y="28380"/>
                    <a:pt x="267376" y="43439"/>
                    <a:pt x="247651" y="43332"/>
                  </a:cubicBezTo>
                  <a:lnTo>
                    <a:pt x="247651" y="43332"/>
                  </a:lnTo>
                  <a:cubicBezTo>
                    <a:pt x="227981" y="43059"/>
                    <a:pt x="211618" y="28129"/>
                    <a:pt x="209551" y="8565"/>
                  </a:cubicBezTo>
                  <a:cubicBezTo>
                    <a:pt x="209020" y="3331"/>
                    <a:pt x="204347" y="-481"/>
                    <a:pt x="199113" y="50"/>
                  </a:cubicBezTo>
                  <a:cubicBezTo>
                    <a:pt x="198883" y="74"/>
                    <a:pt x="198653" y="105"/>
                    <a:pt x="198426" y="145"/>
                  </a:cubicBezTo>
                  <a:cubicBezTo>
                    <a:pt x="141121" y="10908"/>
                    <a:pt x="87073" y="34746"/>
                    <a:pt x="40482" y="69801"/>
                  </a:cubicBezTo>
                  <a:cubicBezTo>
                    <a:pt x="14828" y="89627"/>
                    <a:pt x="-136" y="120266"/>
                    <a:pt x="1" y="152688"/>
                  </a:cubicBezTo>
                  <a:lnTo>
                    <a:pt x="1" y="262407"/>
                  </a:lnTo>
                  <a:lnTo>
                    <a:pt x="19051" y="262407"/>
                  </a:lnTo>
                  <a:lnTo>
                    <a:pt x="19051" y="152688"/>
                  </a:lnTo>
                  <a:cubicBezTo>
                    <a:pt x="18890" y="126233"/>
                    <a:pt x="31047" y="101210"/>
                    <a:pt x="51941" y="84984"/>
                  </a:cubicBezTo>
                  <a:cubicBezTo>
                    <a:pt x="81343" y="62971"/>
                    <a:pt x="113902" y="45525"/>
                    <a:pt x="148515" y="33235"/>
                  </a:cubicBezTo>
                  <a:lnTo>
                    <a:pt x="133541" y="108102"/>
                  </a:lnTo>
                  <a:cubicBezTo>
                    <a:pt x="132511" y="113260"/>
                    <a:pt x="135858" y="118277"/>
                    <a:pt x="141017" y="119308"/>
                  </a:cubicBezTo>
                  <a:cubicBezTo>
                    <a:pt x="143206" y="119745"/>
                    <a:pt x="145478" y="119399"/>
                    <a:pt x="147438" y="118331"/>
                  </a:cubicBezTo>
                  <a:lnTo>
                    <a:pt x="238126" y="68906"/>
                  </a:lnTo>
                  <a:lnTo>
                    <a:pt x="238126" y="262407"/>
                  </a:lnTo>
                  <a:lnTo>
                    <a:pt x="257176" y="262407"/>
                  </a:lnTo>
                  <a:lnTo>
                    <a:pt x="257176" y="68906"/>
                  </a:lnTo>
                  <a:lnTo>
                    <a:pt x="347863" y="118369"/>
                  </a:lnTo>
                  <a:cubicBezTo>
                    <a:pt x="349265" y="119129"/>
                    <a:pt x="350832" y="119529"/>
                    <a:pt x="352426" y="119532"/>
                  </a:cubicBezTo>
                  <a:cubicBezTo>
                    <a:pt x="357687" y="119532"/>
                    <a:pt x="361952" y="115269"/>
                    <a:pt x="361953" y="110008"/>
                  </a:cubicBezTo>
                  <a:cubicBezTo>
                    <a:pt x="361953" y="109368"/>
                    <a:pt x="361889" y="108729"/>
                    <a:pt x="361760" y="108102"/>
                  </a:cubicBezTo>
                  <a:lnTo>
                    <a:pt x="346854" y="33549"/>
                  </a:lnTo>
                  <a:cubicBezTo>
                    <a:pt x="381402" y="45805"/>
                    <a:pt x="413932" y="63141"/>
                    <a:pt x="443371" y="84984"/>
                  </a:cubicBezTo>
                  <a:cubicBezTo>
                    <a:pt x="464259" y="101214"/>
                    <a:pt x="476411" y="126236"/>
                    <a:pt x="476251" y="152688"/>
                  </a:cubicBezTo>
                  <a:lnTo>
                    <a:pt x="476251" y="262407"/>
                  </a:lnTo>
                  <a:lnTo>
                    <a:pt x="495301" y="262407"/>
                  </a:lnTo>
                  <a:lnTo>
                    <a:pt x="495301" y="152688"/>
                  </a:lnTo>
                  <a:cubicBezTo>
                    <a:pt x="495449" y="120276"/>
                    <a:pt x="480508" y="89641"/>
                    <a:pt x="454877" y="69801"/>
                  </a:cubicBezTo>
                  <a:close/>
                  <a:moveTo>
                    <a:pt x="169279" y="26529"/>
                  </a:moveTo>
                  <a:cubicBezTo>
                    <a:pt x="177052" y="24301"/>
                    <a:pt x="184815" y="22262"/>
                    <a:pt x="192539" y="20662"/>
                  </a:cubicBezTo>
                  <a:cubicBezTo>
                    <a:pt x="197106" y="35965"/>
                    <a:pt x="207723" y="48740"/>
                    <a:pt x="221933" y="56028"/>
                  </a:cubicBezTo>
                  <a:lnTo>
                    <a:pt x="156373" y="91785"/>
                  </a:lnTo>
                  <a:cubicBezTo>
                    <a:pt x="156325" y="91807"/>
                    <a:pt x="156268" y="91786"/>
                    <a:pt x="156246" y="91739"/>
                  </a:cubicBezTo>
                  <a:cubicBezTo>
                    <a:pt x="156239" y="91720"/>
                    <a:pt x="156236" y="91700"/>
                    <a:pt x="156240" y="91680"/>
                  </a:cubicBezTo>
                  <a:close/>
                  <a:moveTo>
                    <a:pt x="338910" y="91785"/>
                  </a:moveTo>
                  <a:lnTo>
                    <a:pt x="273588" y="56152"/>
                  </a:lnTo>
                  <a:cubicBezTo>
                    <a:pt x="287847" y="48984"/>
                    <a:pt x="298415" y="36126"/>
                    <a:pt x="302686" y="20748"/>
                  </a:cubicBezTo>
                  <a:cubicBezTo>
                    <a:pt x="310430" y="22415"/>
                    <a:pt x="318250" y="24558"/>
                    <a:pt x="326070" y="26796"/>
                  </a:cubicBezTo>
                  <a:lnTo>
                    <a:pt x="339091" y="91680"/>
                  </a:lnTo>
                  <a:cubicBezTo>
                    <a:pt x="339120" y="91730"/>
                    <a:pt x="339102" y="91795"/>
                    <a:pt x="339053" y="91823"/>
                  </a:cubicBezTo>
                  <a:cubicBezTo>
                    <a:pt x="339003" y="91852"/>
                    <a:pt x="338939" y="91835"/>
                    <a:pt x="338910" y="91785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91534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10FA07A9-4730-4B3F-B487-E7E61EB2B874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6EA58A7-56DC-A530-A037-BD2875108E41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7395705" cy="1058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 contendo a proposição de políticas para o acompanhamento de egressos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CDAADEC-1FFE-9922-D4E0-3513DD7E835E}"/>
              </a:ext>
            </a:extLst>
          </p:cNvPr>
          <p:cNvSpPr/>
          <p:nvPr/>
        </p:nvSpPr>
        <p:spPr>
          <a:xfrm>
            <a:off x="1819038" y="1531940"/>
            <a:ext cx="7677388" cy="4963227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spcAft>
                <a:spcPts val="1600"/>
              </a:spcAft>
            </a:pPr>
            <a:r>
              <a:rPr lang="pt-B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Angelo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Cortelazzo</a:t>
            </a:r>
            <a:endParaRPr lang="pt-BR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estas ações, foram definidas 3 perspectivas de atuação, conforme listado abaixo:</a:t>
            </a:r>
          </a:p>
          <a:p>
            <a:pPr marL="342900" indent="-342900">
              <a:spcAft>
                <a:spcPts val="1600"/>
              </a:spcAft>
              <a:buFont typeface="+mj-lt"/>
              <a:buAutoNum type="arabicPeriod" startAt="3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e ações voltadas ao egresso após dois anos</a:t>
            </a:r>
          </a:p>
          <a:p>
            <a:pPr lvl="1">
              <a:spcAft>
                <a:spcPts val="1600"/>
              </a:spcAft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	Participação nas semanas de estudo ou semanas temáticas</a:t>
            </a:r>
          </a:p>
          <a:p>
            <a:pPr lvl="1">
              <a:spcAft>
                <a:spcPts val="1600"/>
              </a:spcAft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	Premiação de ex-alunos</a:t>
            </a:r>
          </a:p>
          <a:p>
            <a:pPr lvl="1">
              <a:spcAft>
                <a:spcPts val="1600"/>
              </a:spcAft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	Participação de ex-alunos nas comissões formadas na Instituição</a:t>
            </a:r>
          </a:p>
          <a:p>
            <a:pPr lvl="1">
              <a:spcAft>
                <a:spcPts val="1600"/>
              </a:spcAft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3.4.	Escolha de representante da turma de formados</a:t>
            </a:r>
          </a:p>
          <a:p>
            <a:pPr lvl="1">
              <a:spcAft>
                <a:spcPts val="1600"/>
              </a:spcAft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3.5.	Premiação pela frequência de acesso ao site, à atualidade de informações e outras formas de incentivo ao uso do site e atualização das informações postadas</a:t>
            </a:r>
          </a:p>
          <a:p>
            <a:pPr lvl="1">
              <a:spcAft>
                <a:spcPts val="1600"/>
              </a:spcAft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3.6.	Oferta de descontos e outras vantagens no comércio local</a:t>
            </a:r>
          </a:p>
          <a:p>
            <a:pPr lvl="1">
              <a:spcAft>
                <a:spcPts val="1600"/>
              </a:spcAft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3.7.	Oferta de oportunidades de emprego</a:t>
            </a:r>
          </a:p>
          <a:p>
            <a:pPr lvl="1">
              <a:spcAft>
                <a:spcPts val="1600"/>
              </a:spcAft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3.8.	Festas quinquenais de formatura</a:t>
            </a:r>
          </a:p>
        </p:txBody>
      </p:sp>
      <p:grpSp>
        <p:nvGrpSpPr>
          <p:cNvPr id="14" name="Gráfico 2" descr="Menino estudante estrutura de tópicos">
            <a:extLst>
              <a:ext uri="{FF2B5EF4-FFF2-40B4-BE49-F238E27FC236}">
                <a16:creationId xmlns:a16="http://schemas.microsoft.com/office/drawing/2014/main" id="{7C225790-D935-DFED-E08F-C732D9E4BBBF}"/>
              </a:ext>
            </a:extLst>
          </p:cNvPr>
          <p:cNvGrpSpPr/>
          <p:nvPr/>
        </p:nvGrpSpPr>
        <p:grpSpPr>
          <a:xfrm>
            <a:off x="468074" y="750133"/>
            <a:ext cx="495302" cy="667506"/>
            <a:chOff x="468074" y="731083"/>
            <a:chExt cx="495302" cy="667506"/>
          </a:xfrm>
          <a:solidFill>
            <a:schemeClr val="bg1"/>
          </a:solidFill>
        </p:grpSpPr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5D0C9B3E-BA53-4AFF-A08B-F2181E2CE17D}"/>
                </a:ext>
              </a:extLst>
            </p:cNvPr>
            <p:cNvSpPr/>
            <p:nvPr/>
          </p:nvSpPr>
          <p:spPr>
            <a:xfrm>
              <a:off x="544265" y="731083"/>
              <a:ext cx="342915" cy="372271"/>
            </a:xfrm>
            <a:custGeom>
              <a:avLst/>
              <a:gdLst>
                <a:gd name="connsiteX0" fmla="*/ 14049 w 342915"/>
                <a:gd name="connsiteY0" fmla="*/ 257932 h 372271"/>
                <a:gd name="connsiteX1" fmla="*/ 23907 w 342915"/>
                <a:gd name="connsiteY1" fmla="*/ 257932 h 372271"/>
                <a:gd name="connsiteX2" fmla="*/ 209430 w 342915"/>
                <a:gd name="connsiteY2" fmla="*/ 367413 h 372271"/>
                <a:gd name="connsiteX3" fmla="*/ 319544 w 342915"/>
                <a:gd name="connsiteY3" fmla="*/ 255389 h 372271"/>
                <a:gd name="connsiteX4" fmla="*/ 325926 w 342915"/>
                <a:gd name="connsiteY4" fmla="*/ 257465 h 372271"/>
                <a:gd name="connsiteX5" fmla="*/ 328869 w 342915"/>
                <a:gd name="connsiteY5" fmla="*/ 257932 h 372271"/>
                <a:gd name="connsiteX6" fmla="*/ 333527 w 342915"/>
                <a:gd name="connsiteY6" fmla="*/ 256722 h 372271"/>
                <a:gd name="connsiteX7" fmla="*/ 338128 w 342915"/>
                <a:gd name="connsiteY7" fmla="*/ 250636 h 372271"/>
                <a:gd name="connsiteX8" fmla="*/ 279530 w 342915"/>
                <a:gd name="connsiteY8" fmla="*/ 77367 h 372271"/>
                <a:gd name="connsiteX9" fmla="*/ 309372 w 342915"/>
                <a:gd name="connsiteY9" fmla="*/ 71899 h 372271"/>
                <a:gd name="connsiteX10" fmla="*/ 316886 w 342915"/>
                <a:gd name="connsiteY10" fmla="*/ 60719 h 372271"/>
                <a:gd name="connsiteX11" fmla="*/ 305933 w 342915"/>
                <a:gd name="connsiteY11" fmla="*/ 53163 h 372271"/>
                <a:gd name="connsiteX12" fmla="*/ 257232 w 342915"/>
                <a:gd name="connsiteY12" fmla="*/ 62088 h 372271"/>
                <a:gd name="connsiteX13" fmla="*/ 256355 w 342915"/>
                <a:gd name="connsiteY13" fmla="*/ 61555 h 372271"/>
                <a:gd name="connsiteX14" fmla="*/ 269567 w 342915"/>
                <a:gd name="connsiteY14" fmla="*/ 48049 h 372271"/>
                <a:gd name="connsiteX15" fmla="*/ 269424 w 342915"/>
                <a:gd name="connsiteY15" fmla="*/ 34571 h 372271"/>
                <a:gd name="connsiteX16" fmla="*/ 255946 w 342915"/>
                <a:gd name="connsiteY16" fmla="*/ 34714 h 372271"/>
                <a:gd name="connsiteX17" fmla="*/ 238525 w 342915"/>
                <a:gd name="connsiteY17" fmla="*/ 52525 h 372271"/>
                <a:gd name="connsiteX18" fmla="*/ 237039 w 342915"/>
                <a:gd name="connsiteY18" fmla="*/ 51935 h 372271"/>
                <a:gd name="connsiteX19" fmla="*/ 220789 w 342915"/>
                <a:gd name="connsiteY19" fmla="*/ 6662 h 372271"/>
                <a:gd name="connsiteX20" fmla="*/ 208840 w 342915"/>
                <a:gd name="connsiteY20" fmla="*/ 444 h 372271"/>
                <a:gd name="connsiteX21" fmla="*/ 202621 w 342915"/>
                <a:gd name="connsiteY21" fmla="*/ 12393 h 372271"/>
                <a:gd name="connsiteX22" fmla="*/ 202892 w 342915"/>
                <a:gd name="connsiteY22" fmla="*/ 13139 h 372271"/>
                <a:gd name="connsiteX23" fmla="*/ 214141 w 342915"/>
                <a:gd name="connsiteY23" fmla="*/ 44486 h 372271"/>
                <a:gd name="connsiteX24" fmla="*/ 5414 w 342915"/>
                <a:gd name="connsiteY24" fmla="*/ 167737 h 372271"/>
                <a:gd name="connsiteX25" fmla="*/ 4772 w 342915"/>
                <a:gd name="connsiteY25" fmla="*/ 250636 h 372271"/>
                <a:gd name="connsiteX26" fmla="*/ 14049 w 342915"/>
                <a:gd name="connsiteY26" fmla="*/ 257932 h 372271"/>
                <a:gd name="connsiteX27" fmla="*/ 171459 w 342915"/>
                <a:gd name="connsiteY27" fmla="*/ 353182 h 372271"/>
                <a:gd name="connsiteX28" fmla="*/ 40681 w 342915"/>
                <a:gd name="connsiteY28" fmla="*/ 245549 h 372271"/>
                <a:gd name="connsiteX29" fmla="*/ 54121 w 342915"/>
                <a:gd name="connsiteY29" fmla="*/ 218670 h 372271"/>
                <a:gd name="connsiteX30" fmla="*/ 89801 w 342915"/>
                <a:gd name="connsiteY30" fmla="*/ 203725 h 372271"/>
                <a:gd name="connsiteX31" fmla="*/ 116776 w 342915"/>
                <a:gd name="connsiteY31" fmla="*/ 182684 h 372271"/>
                <a:gd name="connsiteX32" fmla="*/ 116895 w 342915"/>
                <a:gd name="connsiteY32" fmla="*/ 182651 h 372271"/>
                <a:gd name="connsiteX33" fmla="*/ 116928 w 342915"/>
                <a:gd name="connsiteY33" fmla="*/ 182770 h 372271"/>
                <a:gd name="connsiteX34" fmla="*/ 116262 w 342915"/>
                <a:gd name="connsiteY34" fmla="*/ 184513 h 372271"/>
                <a:gd name="connsiteX35" fmla="*/ 115805 w 342915"/>
                <a:gd name="connsiteY35" fmla="*/ 185647 h 372271"/>
                <a:gd name="connsiteX36" fmla="*/ 97269 w 342915"/>
                <a:gd name="connsiteY36" fmla="*/ 211907 h 372271"/>
                <a:gd name="connsiteX37" fmla="*/ 94584 w 342915"/>
                <a:gd name="connsiteY37" fmla="*/ 225107 h 372271"/>
                <a:gd name="connsiteX38" fmla="*/ 104984 w 342915"/>
                <a:gd name="connsiteY38" fmla="*/ 229052 h 372271"/>
                <a:gd name="connsiteX39" fmla="*/ 202215 w 342915"/>
                <a:gd name="connsiteY39" fmla="*/ 187542 h 372271"/>
                <a:gd name="connsiteX40" fmla="*/ 253650 w 342915"/>
                <a:gd name="connsiteY40" fmla="*/ 144584 h 372271"/>
                <a:gd name="connsiteX41" fmla="*/ 287074 w 342915"/>
                <a:gd name="connsiteY41" fmla="*/ 190704 h 372271"/>
                <a:gd name="connsiteX42" fmla="*/ 302695 w 342915"/>
                <a:gd name="connsiteY42" fmla="*/ 242825 h 372271"/>
                <a:gd name="connsiteX43" fmla="*/ 171459 w 342915"/>
                <a:gd name="connsiteY43" fmla="*/ 353182 h 372271"/>
                <a:gd name="connsiteX44" fmla="*/ 171459 w 342915"/>
                <a:gd name="connsiteY44" fmla="*/ 57907 h 372271"/>
                <a:gd name="connsiteX45" fmla="*/ 323856 w 342915"/>
                <a:gd name="connsiteY45" fmla="*/ 208668 h 372271"/>
                <a:gd name="connsiteX46" fmla="*/ 322421 w 342915"/>
                <a:gd name="connsiteY46" fmla="*/ 230309 h 372271"/>
                <a:gd name="connsiteX47" fmla="*/ 322335 w 342915"/>
                <a:gd name="connsiteY47" fmla="*/ 230395 h 372271"/>
                <a:gd name="connsiteX48" fmla="*/ 322249 w 342915"/>
                <a:gd name="connsiteY48" fmla="*/ 230309 h 372271"/>
                <a:gd name="connsiteX49" fmla="*/ 318639 w 342915"/>
                <a:gd name="connsiteY49" fmla="*/ 226099 h 372271"/>
                <a:gd name="connsiteX50" fmla="*/ 304666 w 342915"/>
                <a:gd name="connsiteY50" fmla="*/ 183237 h 372271"/>
                <a:gd name="connsiteX51" fmla="*/ 259622 w 342915"/>
                <a:gd name="connsiteY51" fmla="*/ 123839 h 372271"/>
                <a:gd name="connsiteX52" fmla="*/ 252707 w 342915"/>
                <a:gd name="connsiteY52" fmla="*/ 121486 h 372271"/>
                <a:gd name="connsiteX53" fmla="*/ 246164 w 342915"/>
                <a:gd name="connsiteY53" fmla="*/ 124715 h 372271"/>
                <a:gd name="connsiteX54" fmla="*/ 191366 w 342915"/>
                <a:gd name="connsiteY54" fmla="*/ 171797 h 372271"/>
                <a:gd name="connsiteX55" fmla="*/ 129721 w 342915"/>
                <a:gd name="connsiteY55" fmla="*/ 201163 h 372271"/>
                <a:gd name="connsiteX56" fmla="*/ 129616 w 342915"/>
                <a:gd name="connsiteY56" fmla="*/ 201039 h 372271"/>
                <a:gd name="connsiteX57" fmla="*/ 134378 w 342915"/>
                <a:gd name="connsiteY57" fmla="*/ 190419 h 372271"/>
                <a:gd name="connsiteX58" fmla="*/ 144332 w 342915"/>
                <a:gd name="connsiteY58" fmla="*/ 149880 h 372271"/>
                <a:gd name="connsiteX59" fmla="*/ 136489 w 342915"/>
                <a:gd name="connsiteY59" fmla="*/ 138929 h 372271"/>
                <a:gd name="connsiteX60" fmla="*/ 127320 w 342915"/>
                <a:gd name="connsiteY60" fmla="*/ 142603 h 372271"/>
                <a:gd name="connsiteX61" fmla="*/ 80019 w 342915"/>
                <a:gd name="connsiteY61" fmla="*/ 187323 h 372271"/>
                <a:gd name="connsiteX62" fmla="*/ 46091 w 342915"/>
                <a:gd name="connsiteY62" fmla="*/ 200906 h 372271"/>
                <a:gd name="connsiteX63" fmla="*/ 39081 w 342915"/>
                <a:gd name="connsiteY63" fmla="*/ 206049 h 372271"/>
                <a:gd name="connsiteX64" fmla="*/ 22698 w 342915"/>
                <a:gd name="connsiteY64" fmla="*/ 238882 h 372271"/>
                <a:gd name="connsiteX65" fmla="*/ 21745 w 342915"/>
                <a:gd name="connsiteY65" fmla="*/ 238882 h 372271"/>
                <a:gd name="connsiteX66" fmla="*/ 143140 w 342915"/>
                <a:gd name="connsiteY66" fmla="*/ 60584 h 372271"/>
                <a:gd name="connsiteX67" fmla="*/ 171459 w 342915"/>
                <a:gd name="connsiteY67" fmla="*/ 57907 h 37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42915" h="372271">
                  <a:moveTo>
                    <a:pt x="14049" y="257932"/>
                  </a:moveTo>
                  <a:lnTo>
                    <a:pt x="23907" y="257932"/>
                  </a:lnTo>
                  <a:cubicBezTo>
                    <a:pt x="44906" y="339395"/>
                    <a:pt x="127967" y="388412"/>
                    <a:pt x="209430" y="367413"/>
                  </a:cubicBezTo>
                  <a:cubicBezTo>
                    <a:pt x="264043" y="353336"/>
                    <a:pt x="306408" y="310236"/>
                    <a:pt x="319544" y="255389"/>
                  </a:cubicBezTo>
                  <a:lnTo>
                    <a:pt x="325926" y="257465"/>
                  </a:lnTo>
                  <a:cubicBezTo>
                    <a:pt x="326876" y="257776"/>
                    <a:pt x="327870" y="257934"/>
                    <a:pt x="328869" y="257932"/>
                  </a:cubicBezTo>
                  <a:cubicBezTo>
                    <a:pt x="330499" y="257930"/>
                    <a:pt x="332102" y="257514"/>
                    <a:pt x="333527" y="256722"/>
                  </a:cubicBezTo>
                  <a:cubicBezTo>
                    <a:pt x="335842" y="255423"/>
                    <a:pt x="337509" y="253217"/>
                    <a:pt x="338128" y="250636"/>
                  </a:cubicBezTo>
                  <a:cubicBezTo>
                    <a:pt x="353625" y="186413"/>
                    <a:pt x="330827" y="119001"/>
                    <a:pt x="279530" y="77367"/>
                  </a:cubicBezTo>
                  <a:lnTo>
                    <a:pt x="309372" y="71899"/>
                  </a:lnTo>
                  <a:cubicBezTo>
                    <a:pt x="314534" y="70887"/>
                    <a:pt x="317897" y="65881"/>
                    <a:pt x="316886" y="60719"/>
                  </a:cubicBezTo>
                  <a:cubicBezTo>
                    <a:pt x="315890" y="55646"/>
                    <a:pt x="311030" y="52292"/>
                    <a:pt x="305933" y="53163"/>
                  </a:cubicBezTo>
                  <a:lnTo>
                    <a:pt x="257232" y="62088"/>
                  </a:lnTo>
                  <a:lnTo>
                    <a:pt x="256355" y="61555"/>
                  </a:lnTo>
                  <a:lnTo>
                    <a:pt x="269567" y="48049"/>
                  </a:lnTo>
                  <a:cubicBezTo>
                    <a:pt x="273249" y="44287"/>
                    <a:pt x="273185" y="38253"/>
                    <a:pt x="269424" y="34571"/>
                  </a:cubicBezTo>
                  <a:cubicBezTo>
                    <a:pt x="265662" y="30888"/>
                    <a:pt x="259628" y="30952"/>
                    <a:pt x="255946" y="34714"/>
                  </a:cubicBezTo>
                  <a:lnTo>
                    <a:pt x="238525" y="52525"/>
                  </a:lnTo>
                  <a:cubicBezTo>
                    <a:pt x="238029" y="52316"/>
                    <a:pt x="237572" y="52135"/>
                    <a:pt x="237039" y="51935"/>
                  </a:cubicBezTo>
                  <a:lnTo>
                    <a:pt x="220789" y="6662"/>
                  </a:lnTo>
                  <a:cubicBezTo>
                    <a:pt x="219207" y="1646"/>
                    <a:pt x="213857" y="-1139"/>
                    <a:pt x="208840" y="444"/>
                  </a:cubicBezTo>
                  <a:cubicBezTo>
                    <a:pt x="203823" y="2026"/>
                    <a:pt x="201039" y="7375"/>
                    <a:pt x="202621" y="12393"/>
                  </a:cubicBezTo>
                  <a:cubicBezTo>
                    <a:pt x="202701" y="12645"/>
                    <a:pt x="202791" y="12895"/>
                    <a:pt x="202892" y="13139"/>
                  </a:cubicBezTo>
                  <a:lnTo>
                    <a:pt x="214141" y="44486"/>
                  </a:lnTo>
                  <a:cubicBezTo>
                    <a:pt x="122467" y="20882"/>
                    <a:pt x="29017" y="76064"/>
                    <a:pt x="5414" y="167737"/>
                  </a:cubicBezTo>
                  <a:cubicBezTo>
                    <a:pt x="-1581" y="194901"/>
                    <a:pt x="-1801" y="223367"/>
                    <a:pt x="4772" y="250636"/>
                  </a:cubicBezTo>
                  <a:cubicBezTo>
                    <a:pt x="5803" y="254922"/>
                    <a:pt x="9641" y="257940"/>
                    <a:pt x="14049" y="257932"/>
                  </a:cubicBezTo>
                  <a:close/>
                  <a:moveTo>
                    <a:pt x="171459" y="353182"/>
                  </a:moveTo>
                  <a:cubicBezTo>
                    <a:pt x="107691" y="353322"/>
                    <a:pt x="52809" y="308153"/>
                    <a:pt x="40681" y="245549"/>
                  </a:cubicBezTo>
                  <a:lnTo>
                    <a:pt x="54121" y="218670"/>
                  </a:lnTo>
                  <a:cubicBezTo>
                    <a:pt x="66668" y="215421"/>
                    <a:pt x="78684" y="210388"/>
                    <a:pt x="89801" y="203725"/>
                  </a:cubicBezTo>
                  <a:cubicBezTo>
                    <a:pt x="99526" y="197707"/>
                    <a:pt x="108571" y="190652"/>
                    <a:pt x="116776" y="182684"/>
                  </a:cubicBezTo>
                  <a:cubicBezTo>
                    <a:pt x="116800" y="182643"/>
                    <a:pt x="116853" y="182627"/>
                    <a:pt x="116895" y="182651"/>
                  </a:cubicBezTo>
                  <a:cubicBezTo>
                    <a:pt x="116937" y="182675"/>
                    <a:pt x="116952" y="182728"/>
                    <a:pt x="116928" y="182770"/>
                  </a:cubicBezTo>
                  <a:cubicBezTo>
                    <a:pt x="116547" y="183818"/>
                    <a:pt x="116357" y="184285"/>
                    <a:pt x="116262" y="184513"/>
                  </a:cubicBezTo>
                  <a:cubicBezTo>
                    <a:pt x="116109" y="184904"/>
                    <a:pt x="115957" y="185275"/>
                    <a:pt x="115805" y="185647"/>
                  </a:cubicBezTo>
                  <a:cubicBezTo>
                    <a:pt x="112036" y="195875"/>
                    <a:pt x="105643" y="204931"/>
                    <a:pt x="97269" y="211907"/>
                  </a:cubicBezTo>
                  <a:cubicBezTo>
                    <a:pt x="92883" y="214810"/>
                    <a:pt x="91681" y="220721"/>
                    <a:pt x="94584" y="225107"/>
                  </a:cubicBezTo>
                  <a:cubicBezTo>
                    <a:pt x="96843" y="228520"/>
                    <a:pt x="101030" y="230108"/>
                    <a:pt x="104984" y="229052"/>
                  </a:cubicBezTo>
                  <a:cubicBezTo>
                    <a:pt x="107442" y="228395"/>
                    <a:pt x="165696" y="212860"/>
                    <a:pt x="202215" y="187542"/>
                  </a:cubicBezTo>
                  <a:cubicBezTo>
                    <a:pt x="220634" y="174822"/>
                    <a:pt x="237851" y="160442"/>
                    <a:pt x="253650" y="144584"/>
                  </a:cubicBezTo>
                  <a:cubicBezTo>
                    <a:pt x="267428" y="157863"/>
                    <a:pt x="278744" y="173478"/>
                    <a:pt x="287074" y="190704"/>
                  </a:cubicBezTo>
                  <a:cubicBezTo>
                    <a:pt x="294046" y="207499"/>
                    <a:pt x="299281" y="224964"/>
                    <a:pt x="302695" y="242825"/>
                  </a:cubicBezTo>
                  <a:cubicBezTo>
                    <a:pt x="291767" y="306723"/>
                    <a:pt x="236283" y="353379"/>
                    <a:pt x="171459" y="353182"/>
                  </a:cubicBezTo>
                  <a:close/>
                  <a:moveTo>
                    <a:pt x="171459" y="57907"/>
                  </a:moveTo>
                  <a:cubicBezTo>
                    <a:pt x="255173" y="57455"/>
                    <a:pt x="323404" y="124953"/>
                    <a:pt x="323856" y="208668"/>
                  </a:cubicBezTo>
                  <a:cubicBezTo>
                    <a:pt x="323895" y="215907"/>
                    <a:pt x="323415" y="223139"/>
                    <a:pt x="322421" y="230309"/>
                  </a:cubicBezTo>
                  <a:cubicBezTo>
                    <a:pt x="322421" y="230357"/>
                    <a:pt x="322383" y="230395"/>
                    <a:pt x="322335" y="230395"/>
                  </a:cubicBezTo>
                  <a:cubicBezTo>
                    <a:pt x="322287" y="230395"/>
                    <a:pt x="322249" y="230357"/>
                    <a:pt x="322249" y="230309"/>
                  </a:cubicBezTo>
                  <a:cubicBezTo>
                    <a:pt x="321494" y="228577"/>
                    <a:pt x="320237" y="227111"/>
                    <a:pt x="318639" y="226099"/>
                  </a:cubicBezTo>
                  <a:cubicBezTo>
                    <a:pt x="315128" y="211463"/>
                    <a:pt x="310455" y="197131"/>
                    <a:pt x="304666" y="183237"/>
                  </a:cubicBezTo>
                  <a:cubicBezTo>
                    <a:pt x="293630" y="160714"/>
                    <a:pt x="278333" y="140543"/>
                    <a:pt x="259622" y="123839"/>
                  </a:cubicBezTo>
                  <a:cubicBezTo>
                    <a:pt x="257731" y="122151"/>
                    <a:pt x="255236" y="121302"/>
                    <a:pt x="252707" y="121486"/>
                  </a:cubicBezTo>
                  <a:cubicBezTo>
                    <a:pt x="250184" y="121651"/>
                    <a:pt x="247830" y="122813"/>
                    <a:pt x="246164" y="124715"/>
                  </a:cubicBezTo>
                  <a:cubicBezTo>
                    <a:pt x="229685" y="142378"/>
                    <a:pt x="211309" y="158167"/>
                    <a:pt x="191366" y="171797"/>
                  </a:cubicBezTo>
                  <a:cubicBezTo>
                    <a:pt x="172101" y="184079"/>
                    <a:pt x="151397" y="193942"/>
                    <a:pt x="129721" y="201163"/>
                  </a:cubicBezTo>
                  <a:cubicBezTo>
                    <a:pt x="129606" y="201163"/>
                    <a:pt x="129559" y="201163"/>
                    <a:pt x="129616" y="201039"/>
                  </a:cubicBezTo>
                  <a:cubicBezTo>
                    <a:pt x="131412" y="197597"/>
                    <a:pt x="133002" y="194050"/>
                    <a:pt x="134378" y="190419"/>
                  </a:cubicBezTo>
                  <a:cubicBezTo>
                    <a:pt x="138753" y="177188"/>
                    <a:pt x="142081" y="163633"/>
                    <a:pt x="144332" y="149880"/>
                  </a:cubicBezTo>
                  <a:cubicBezTo>
                    <a:pt x="145190" y="144690"/>
                    <a:pt x="141679" y="139787"/>
                    <a:pt x="136489" y="138929"/>
                  </a:cubicBezTo>
                  <a:cubicBezTo>
                    <a:pt x="132987" y="138349"/>
                    <a:pt x="129453" y="139766"/>
                    <a:pt x="127320" y="142603"/>
                  </a:cubicBezTo>
                  <a:cubicBezTo>
                    <a:pt x="114069" y="159964"/>
                    <a:pt x="98096" y="175066"/>
                    <a:pt x="80019" y="187323"/>
                  </a:cubicBezTo>
                  <a:cubicBezTo>
                    <a:pt x="69546" y="193712"/>
                    <a:pt x="58079" y="198303"/>
                    <a:pt x="46091" y="200906"/>
                  </a:cubicBezTo>
                  <a:cubicBezTo>
                    <a:pt x="43062" y="201392"/>
                    <a:pt x="40453" y="203306"/>
                    <a:pt x="39081" y="206049"/>
                  </a:cubicBezTo>
                  <a:lnTo>
                    <a:pt x="22698" y="238882"/>
                  </a:lnTo>
                  <a:lnTo>
                    <a:pt x="21745" y="238882"/>
                  </a:lnTo>
                  <a:cubicBezTo>
                    <a:pt x="6032" y="156124"/>
                    <a:pt x="60382" y="76297"/>
                    <a:pt x="143140" y="60584"/>
                  </a:cubicBezTo>
                  <a:cubicBezTo>
                    <a:pt x="152476" y="58812"/>
                    <a:pt x="161957" y="57916"/>
                    <a:pt x="171459" y="5790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23FE9C86-A0D6-054C-10CB-BEE92AEE72B8}"/>
                </a:ext>
              </a:extLst>
            </p:cNvPr>
            <p:cNvSpPr/>
            <p:nvPr/>
          </p:nvSpPr>
          <p:spPr>
            <a:xfrm>
              <a:off x="468074" y="1136183"/>
              <a:ext cx="495302" cy="262406"/>
            </a:xfrm>
            <a:custGeom>
              <a:avLst/>
              <a:gdLst>
                <a:gd name="connsiteX0" fmla="*/ 454877 w 495302"/>
                <a:gd name="connsiteY0" fmla="*/ 69801 h 262406"/>
                <a:gd name="connsiteX1" fmla="*/ 296762 w 495302"/>
                <a:gd name="connsiteY1" fmla="*/ 155 h 262406"/>
                <a:gd name="connsiteX2" fmla="*/ 285689 w 495302"/>
                <a:gd name="connsiteY2" fmla="*/ 7826 h 262406"/>
                <a:gd name="connsiteX3" fmla="*/ 285570 w 495302"/>
                <a:gd name="connsiteY3" fmla="*/ 8727 h 262406"/>
                <a:gd name="connsiteX4" fmla="*/ 247651 w 495302"/>
                <a:gd name="connsiteY4" fmla="*/ 43332 h 262406"/>
                <a:gd name="connsiteX5" fmla="*/ 247651 w 495302"/>
                <a:gd name="connsiteY5" fmla="*/ 43332 h 262406"/>
                <a:gd name="connsiteX6" fmla="*/ 209551 w 495302"/>
                <a:gd name="connsiteY6" fmla="*/ 8565 h 262406"/>
                <a:gd name="connsiteX7" fmla="*/ 199113 w 495302"/>
                <a:gd name="connsiteY7" fmla="*/ 50 h 262406"/>
                <a:gd name="connsiteX8" fmla="*/ 198426 w 495302"/>
                <a:gd name="connsiteY8" fmla="*/ 145 h 262406"/>
                <a:gd name="connsiteX9" fmla="*/ 40482 w 495302"/>
                <a:gd name="connsiteY9" fmla="*/ 69801 h 262406"/>
                <a:gd name="connsiteX10" fmla="*/ 1 w 495302"/>
                <a:gd name="connsiteY10" fmla="*/ 152688 h 262406"/>
                <a:gd name="connsiteX11" fmla="*/ 1 w 495302"/>
                <a:gd name="connsiteY11" fmla="*/ 262407 h 262406"/>
                <a:gd name="connsiteX12" fmla="*/ 19051 w 495302"/>
                <a:gd name="connsiteY12" fmla="*/ 262407 h 262406"/>
                <a:gd name="connsiteX13" fmla="*/ 19051 w 495302"/>
                <a:gd name="connsiteY13" fmla="*/ 152688 h 262406"/>
                <a:gd name="connsiteX14" fmla="*/ 51941 w 495302"/>
                <a:gd name="connsiteY14" fmla="*/ 84984 h 262406"/>
                <a:gd name="connsiteX15" fmla="*/ 148515 w 495302"/>
                <a:gd name="connsiteY15" fmla="*/ 33235 h 262406"/>
                <a:gd name="connsiteX16" fmla="*/ 133541 w 495302"/>
                <a:gd name="connsiteY16" fmla="*/ 108102 h 262406"/>
                <a:gd name="connsiteX17" fmla="*/ 141017 w 495302"/>
                <a:gd name="connsiteY17" fmla="*/ 119308 h 262406"/>
                <a:gd name="connsiteX18" fmla="*/ 147438 w 495302"/>
                <a:gd name="connsiteY18" fmla="*/ 118331 h 262406"/>
                <a:gd name="connsiteX19" fmla="*/ 238126 w 495302"/>
                <a:gd name="connsiteY19" fmla="*/ 68906 h 262406"/>
                <a:gd name="connsiteX20" fmla="*/ 238126 w 495302"/>
                <a:gd name="connsiteY20" fmla="*/ 262407 h 262406"/>
                <a:gd name="connsiteX21" fmla="*/ 257176 w 495302"/>
                <a:gd name="connsiteY21" fmla="*/ 262407 h 262406"/>
                <a:gd name="connsiteX22" fmla="*/ 257176 w 495302"/>
                <a:gd name="connsiteY22" fmla="*/ 68906 h 262406"/>
                <a:gd name="connsiteX23" fmla="*/ 347863 w 495302"/>
                <a:gd name="connsiteY23" fmla="*/ 118369 h 262406"/>
                <a:gd name="connsiteX24" fmla="*/ 352426 w 495302"/>
                <a:gd name="connsiteY24" fmla="*/ 119532 h 262406"/>
                <a:gd name="connsiteX25" fmla="*/ 361953 w 495302"/>
                <a:gd name="connsiteY25" fmla="*/ 110008 h 262406"/>
                <a:gd name="connsiteX26" fmla="*/ 361760 w 495302"/>
                <a:gd name="connsiteY26" fmla="*/ 108102 h 262406"/>
                <a:gd name="connsiteX27" fmla="*/ 346854 w 495302"/>
                <a:gd name="connsiteY27" fmla="*/ 33549 h 262406"/>
                <a:gd name="connsiteX28" fmla="*/ 443371 w 495302"/>
                <a:gd name="connsiteY28" fmla="*/ 84984 h 262406"/>
                <a:gd name="connsiteX29" fmla="*/ 476251 w 495302"/>
                <a:gd name="connsiteY29" fmla="*/ 152688 h 262406"/>
                <a:gd name="connsiteX30" fmla="*/ 476251 w 495302"/>
                <a:gd name="connsiteY30" fmla="*/ 262407 h 262406"/>
                <a:gd name="connsiteX31" fmla="*/ 495301 w 495302"/>
                <a:gd name="connsiteY31" fmla="*/ 262407 h 262406"/>
                <a:gd name="connsiteX32" fmla="*/ 495301 w 495302"/>
                <a:gd name="connsiteY32" fmla="*/ 152688 h 262406"/>
                <a:gd name="connsiteX33" fmla="*/ 454877 w 495302"/>
                <a:gd name="connsiteY33" fmla="*/ 69801 h 262406"/>
                <a:gd name="connsiteX34" fmla="*/ 169279 w 495302"/>
                <a:gd name="connsiteY34" fmla="*/ 26529 h 262406"/>
                <a:gd name="connsiteX35" fmla="*/ 192539 w 495302"/>
                <a:gd name="connsiteY35" fmla="*/ 20662 h 262406"/>
                <a:gd name="connsiteX36" fmla="*/ 221933 w 495302"/>
                <a:gd name="connsiteY36" fmla="*/ 56028 h 262406"/>
                <a:gd name="connsiteX37" fmla="*/ 156373 w 495302"/>
                <a:gd name="connsiteY37" fmla="*/ 91785 h 262406"/>
                <a:gd name="connsiteX38" fmla="*/ 156246 w 495302"/>
                <a:gd name="connsiteY38" fmla="*/ 91739 h 262406"/>
                <a:gd name="connsiteX39" fmla="*/ 156240 w 495302"/>
                <a:gd name="connsiteY39" fmla="*/ 91680 h 262406"/>
                <a:gd name="connsiteX40" fmla="*/ 338910 w 495302"/>
                <a:gd name="connsiteY40" fmla="*/ 91785 h 262406"/>
                <a:gd name="connsiteX41" fmla="*/ 273588 w 495302"/>
                <a:gd name="connsiteY41" fmla="*/ 56152 h 262406"/>
                <a:gd name="connsiteX42" fmla="*/ 302686 w 495302"/>
                <a:gd name="connsiteY42" fmla="*/ 20748 h 262406"/>
                <a:gd name="connsiteX43" fmla="*/ 326070 w 495302"/>
                <a:gd name="connsiteY43" fmla="*/ 26796 h 262406"/>
                <a:gd name="connsiteX44" fmla="*/ 339091 w 495302"/>
                <a:gd name="connsiteY44" fmla="*/ 91680 h 262406"/>
                <a:gd name="connsiteX45" fmla="*/ 339053 w 495302"/>
                <a:gd name="connsiteY45" fmla="*/ 91823 h 262406"/>
                <a:gd name="connsiteX46" fmla="*/ 338910 w 495302"/>
                <a:gd name="connsiteY46" fmla="*/ 91785 h 26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95302" h="262406">
                  <a:moveTo>
                    <a:pt x="454877" y="69801"/>
                  </a:moveTo>
                  <a:cubicBezTo>
                    <a:pt x="408137" y="34893"/>
                    <a:pt x="354067" y="11076"/>
                    <a:pt x="296762" y="155"/>
                  </a:cubicBezTo>
                  <a:cubicBezTo>
                    <a:pt x="291586" y="-784"/>
                    <a:pt x="286628" y="2650"/>
                    <a:pt x="285689" y="7826"/>
                  </a:cubicBezTo>
                  <a:cubicBezTo>
                    <a:pt x="285636" y="8124"/>
                    <a:pt x="285596" y="8425"/>
                    <a:pt x="285570" y="8727"/>
                  </a:cubicBezTo>
                  <a:cubicBezTo>
                    <a:pt x="283877" y="28380"/>
                    <a:pt x="267376" y="43439"/>
                    <a:pt x="247651" y="43332"/>
                  </a:cubicBezTo>
                  <a:lnTo>
                    <a:pt x="247651" y="43332"/>
                  </a:lnTo>
                  <a:cubicBezTo>
                    <a:pt x="227981" y="43059"/>
                    <a:pt x="211618" y="28129"/>
                    <a:pt x="209551" y="8565"/>
                  </a:cubicBezTo>
                  <a:cubicBezTo>
                    <a:pt x="209020" y="3331"/>
                    <a:pt x="204347" y="-481"/>
                    <a:pt x="199113" y="50"/>
                  </a:cubicBezTo>
                  <a:cubicBezTo>
                    <a:pt x="198883" y="74"/>
                    <a:pt x="198653" y="105"/>
                    <a:pt x="198426" y="145"/>
                  </a:cubicBezTo>
                  <a:cubicBezTo>
                    <a:pt x="141121" y="10908"/>
                    <a:pt x="87073" y="34746"/>
                    <a:pt x="40482" y="69801"/>
                  </a:cubicBezTo>
                  <a:cubicBezTo>
                    <a:pt x="14828" y="89627"/>
                    <a:pt x="-136" y="120266"/>
                    <a:pt x="1" y="152688"/>
                  </a:cubicBezTo>
                  <a:lnTo>
                    <a:pt x="1" y="262407"/>
                  </a:lnTo>
                  <a:lnTo>
                    <a:pt x="19051" y="262407"/>
                  </a:lnTo>
                  <a:lnTo>
                    <a:pt x="19051" y="152688"/>
                  </a:lnTo>
                  <a:cubicBezTo>
                    <a:pt x="18890" y="126233"/>
                    <a:pt x="31047" y="101210"/>
                    <a:pt x="51941" y="84984"/>
                  </a:cubicBezTo>
                  <a:cubicBezTo>
                    <a:pt x="81343" y="62971"/>
                    <a:pt x="113902" y="45525"/>
                    <a:pt x="148515" y="33235"/>
                  </a:cubicBezTo>
                  <a:lnTo>
                    <a:pt x="133541" y="108102"/>
                  </a:lnTo>
                  <a:cubicBezTo>
                    <a:pt x="132511" y="113260"/>
                    <a:pt x="135858" y="118277"/>
                    <a:pt x="141017" y="119308"/>
                  </a:cubicBezTo>
                  <a:cubicBezTo>
                    <a:pt x="143206" y="119745"/>
                    <a:pt x="145478" y="119399"/>
                    <a:pt x="147438" y="118331"/>
                  </a:cubicBezTo>
                  <a:lnTo>
                    <a:pt x="238126" y="68906"/>
                  </a:lnTo>
                  <a:lnTo>
                    <a:pt x="238126" y="262407"/>
                  </a:lnTo>
                  <a:lnTo>
                    <a:pt x="257176" y="262407"/>
                  </a:lnTo>
                  <a:lnTo>
                    <a:pt x="257176" y="68906"/>
                  </a:lnTo>
                  <a:lnTo>
                    <a:pt x="347863" y="118369"/>
                  </a:lnTo>
                  <a:cubicBezTo>
                    <a:pt x="349265" y="119129"/>
                    <a:pt x="350832" y="119529"/>
                    <a:pt x="352426" y="119532"/>
                  </a:cubicBezTo>
                  <a:cubicBezTo>
                    <a:pt x="357687" y="119532"/>
                    <a:pt x="361952" y="115269"/>
                    <a:pt x="361953" y="110008"/>
                  </a:cubicBezTo>
                  <a:cubicBezTo>
                    <a:pt x="361953" y="109368"/>
                    <a:pt x="361889" y="108729"/>
                    <a:pt x="361760" y="108102"/>
                  </a:cubicBezTo>
                  <a:lnTo>
                    <a:pt x="346854" y="33549"/>
                  </a:lnTo>
                  <a:cubicBezTo>
                    <a:pt x="381402" y="45805"/>
                    <a:pt x="413932" y="63141"/>
                    <a:pt x="443371" y="84984"/>
                  </a:cubicBezTo>
                  <a:cubicBezTo>
                    <a:pt x="464259" y="101214"/>
                    <a:pt x="476411" y="126236"/>
                    <a:pt x="476251" y="152688"/>
                  </a:cubicBezTo>
                  <a:lnTo>
                    <a:pt x="476251" y="262407"/>
                  </a:lnTo>
                  <a:lnTo>
                    <a:pt x="495301" y="262407"/>
                  </a:lnTo>
                  <a:lnTo>
                    <a:pt x="495301" y="152688"/>
                  </a:lnTo>
                  <a:cubicBezTo>
                    <a:pt x="495449" y="120276"/>
                    <a:pt x="480508" y="89641"/>
                    <a:pt x="454877" y="69801"/>
                  </a:cubicBezTo>
                  <a:close/>
                  <a:moveTo>
                    <a:pt x="169279" y="26529"/>
                  </a:moveTo>
                  <a:cubicBezTo>
                    <a:pt x="177052" y="24301"/>
                    <a:pt x="184815" y="22262"/>
                    <a:pt x="192539" y="20662"/>
                  </a:cubicBezTo>
                  <a:cubicBezTo>
                    <a:pt x="197106" y="35965"/>
                    <a:pt x="207723" y="48740"/>
                    <a:pt x="221933" y="56028"/>
                  </a:cubicBezTo>
                  <a:lnTo>
                    <a:pt x="156373" y="91785"/>
                  </a:lnTo>
                  <a:cubicBezTo>
                    <a:pt x="156325" y="91807"/>
                    <a:pt x="156268" y="91786"/>
                    <a:pt x="156246" y="91739"/>
                  </a:cubicBezTo>
                  <a:cubicBezTo>
                    <a:pt x="156239" y="91720"/>
                    <a:pt x="156236" y="91700"/>
                    <a:pt x="156240" y="91680"/>
                  </a:cubicBezTo>
                  <a:close/>
                  <a:moveTo>
                    <a:pt x="338910" y="91785"/>
                  </a:moveTo>
                  <a:lnTo>
                    <a:pt x="273588" y="56152"/>
                  </a:lnTo>
                  <a:cubicBezTo>
                    <a:pt x="287847" y="48984"/>
                    <a:pt x="298415" y="36126"/>
                    <a:pt x="302686" y="20748"/>
                  </a:cubicBezTo>
                  <a:cubicBezTo>
                    <a:pt x="310430" y="22415"/>
                    <a:pt x="318250" y="24558"/>
                    <a:pt x="326070" y="26796"/>
                  </a:cubicBezTo>
                  <a:lnTo>
                    <a:pt x="339091" y="91680"/>
                  </a:lnTo>
                  <a:cubicBezTo>
                    <a:pt x="339120" y="91730"/>
                    <a:pt x="339102" y="91795"/>
                    <a:pt x="339053" y="91823"/>
                  </a:cubicBezTo>
                  <a:cubicBezTo>
                    <a:pt x="339003" y="91852"/>
                    <a:pt x="338939" y="91835"/>
                    <a:pt x="338910" y="91785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90844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D6EA58A7-56DC-A530-A037-BD2875108E41}"/>
              </a:ext>
            </a:extLst>
          </p:cNvPr>
          <p:cNvSpPr txBox="1">
            <a:spLocks/>
          </p:cNvSpPr>
          <p:nvPr/>
        </p:nvSpPr>
        <p:spPr>
          <a:xfrm>
            <a:off x="1719719" y="229148"/>
            <a:ext cx="7982188" cy="1058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Proposta de política de atendimento ao discente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CDAADEC-1FFE-9922-D4E0-3513DD7E835E}"/>
              </a:ext>
            </a:extLst>
          </p:cNvPr>
          <p:cNvSpPr/>
          <p:nvPr/>
        </p:nvSpPr>
        <p:spPr>
          <a:xfrm>
            <a:off x="1819038" y="1354140"/>
            <a:ext cx="8477487" cy="4451855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spcAft>
                <a:spcPts val="1600"/>
              </a:spcAft>
            </a:pPr>
            <a:r>
              <a:rPr lang="pt-B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Karla L. Bento</a:t>
            </a:r>
          </a:p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 documento de proposição de Política de Assistência Estudantil traz de forma contextualizada a necessidade desse olhar para o atendimento ao discente a partir de dados estatísticos, fundamentação teórica e legal, bem como experiências de outras IES na implementação e execução de ações voltadas ao atendimento de discentes no âmbito da assistência estudantil. </a:t>
            </a:r>
          </a:p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relação às propostas de políticas institucionais, o texto apresenta a concepção, princípios e diretrizes, bem como objetivo geral e específicos que devem organizar e orientar as formas e tipos de concessão, as áreas de atendimentos universais e prioritários e a elaboração de programas, projetos e ações que viabilizem a execução da política de forma eficiente e eficaz. O cumprimento dessas diretrizes e objetivos levam ao combate sistemático à evasão e retenção e contribuem na elaboração de estratégias para melhorar o desempenho e o êxito acadêmico.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0CC6DEE-B92E-739B-976C-E544EE50593B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0" name="Gráfico 2">
            <a:extLst>
              <a:ext uri="{FF2B5EF4-FFF2-40B4-BE49-F238E27FC236}">
                <a16:creationId xmlns:a16="http://schemas.microsoft.com/office/drawing/2014/main" id="{BC3D4E79-2B6F-540E-205A-3E1AC04FB2CC}"/>
              </a:ext>
            </a:extLst>
          </p:cNvPr>
          <p:cNvGrpSpPr>
            <a:grpSpLocks noChangeAspect="1"/>
          </p:cNvGrpSpPr>
          <p:nvPr/>
        </p:nvGrpSpPr>
        <p:grpSpPr>
          <a:xfrm>
            <a:off x="367462" y="620153"/>
            <a:ext cx="737438" cy="911788"/>
            <a:chOff x="4123867" y="990599"/>
            <a:chExt cx="3944264" cy="4876800"/>
          </a:xfrm>
          <a:solidFill>
            <a:schemeClr val="bg1"/>
          </a:solidFill>
        </p:grpSpPr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9B13BD66-7B0E-E637-828A-1DFBD5FDF6F0}"/>
                </a:ext>
              </a:extLst>
            </p:cNvPr>
            <p:cNvSpPr/>
            <p:nvPr/>
          </p:nvSpPr>
          <p:spPr>
            <a:xfrm>
              <a:off x="4123867" y="990600"/>
              <a:ext cx="3944264" cy="4876800"/>
            </a:xfrm>
            <a:custGeom>
              <a:avLst/>
              <a:gdLst>
                <a:gd name="connsiteX0" fmla="*/ 3944236 w 3944264"/>
                <a:gd name="connsiteY0" fmla="*/ 4660411 h 4876800"/>
                <a:gd name="connsiteX1" fmla="*/ 3609251 w 3944264"/>
                <a:gd name="connsiteY1" fmla="*/ 4239368 h 4876800"/>
                <a:gd name="connsiteX2" fmla="*/ 3530946 w 3944264"/>
                <a:gd name="connsiteY2" fmla="*/ 4206012 h 4876800"/>
                <a:gd name="connsiteX3" fmla="*/ 3667887 w 3944264"/>
                <a:gd name="connsiteY3" fmla="*/ 3925567 h 4876800"/>
                <a:gd name="connsiteX4" fmla="*/ 3667887 w 3944264"/>
                <a:gd name="connsiteY4" fmla="*/ 3682108 h 4876800"/>
                <a:gd name="connsiteX5" fmla="*/ 3291964 w 3944264"/>
                <a:gd name="connsiteY5" fmla="*/ 3306185 h 4876800"/>
                <a:gd name="connsiteX6" fmla="*/ 3186560 w 3944264"/>
                <a:gd name="connsiteY6" fmla="*/ 3306185 h 4876800"/>
                <a:gd name="connsiteX7" fmla="*/ 3095635 w 3944264"/>
                <a:gd name="connsiteY7" fmla="*/ 3317367 h 4876800"/>
                <a:gd name="connsiteX8" fmla="*/ 2975696 w 3944264"/>
                <a:gd name="connsiteY8" fmla="*/ 3261436 h 4876800"/>
                <a:gd name="connsiteX9" fmla="*/ 2897391 w 3944264"/>
                <a:gd name="connsiteY9" fmla="*/ 3228089 h 4876800"/>
                <a:gd name="connsiteX10" fmla="*/ 3034322 w 3944264"/>
                <a:gd name="connsiteY10" fmla="*/ 2947654 h 4876800"/>
                <a:gd name="connsiteX11" fmla="*/ 3034322 w 3944264"/>
                <a:gd name="connsiteY11" fmla="*/ 2704186 h 4876800"/>
                <a:gd name="connsiteX12" fmla="*/ 2677135 w 3944264"/>
                <a:gd name="connsiteY12" fmla="*/ 2328739 h 4876800"/>
                <a:gd name="connsiteX13" fmla="*/ 2677135 w 3944264"/>
                <a:gd name="connsiteY13" fmla="*/ 1969599 h 4876800"/>
                <a:gd name="connsiteX14" fmla="*/ 2962885 w 3944264"/>
                <a:gd name="connsiteY14" fmla="*/ 1969599 h 4876800"/>
                <a:gd name="connsiteX15" fmla="*/ 2962885 w 3944264"/>
                <a:gd name="connsiteY15" fmla="*/ 1540974 h 4876800"/>
                <a:gd name="connsiteX16" fmla="*/ 2677135 w 3944264"/>
                <a:gd name="connsiteY16" fmla="*/ 1540974 h 4876800"/>
                <a:gd name="connsiteX17" fmla="*/ 2677135 w 3944264"/>
                <a:gd name="connsiteY17" fmla="*/ 1356274 h 4876800"/>
                <a:gd name="connsiteX18" fmla="*/ 2677106 w 3944264"/>
                <a:gd name="connsiteY18" fmla="*/ 1354198 h 4876800"/>
                <a:gd name="connsiteX19" fmla="*/ 2342121 w 3944264"/>
                <a:gd name="connsiteY19" fmla="*/ 933155 h 4876800"/>
                <a:gd name="connsiteX20" fmla="*/ 2263816 w 3944264"/>
                <a:gd name="connsiteY20" fmla="*/ 899808 h 4876800"/>
                <a:gd name="connsiteX21" fmla="*/ 2400757 w 3944264"/>
                <a:gd name="connsiteY21" fmla="*/ 619382 h 4876800"/>
                <a:gd name="connsiteX22" fmla="*/ 2400757 w 3944264"/>
                <a:gd name="connsiteY22" fmla="*/ 375923 h 4876800"/>
                <a:gd name="connsiteX23" fmla="*/ 2024834 w 3944264"/>
                <a:gd name="connsiteY23" fmla="*/ 0 h 4876800"/>
                <a:gd name="connsiteX24" fmla="*/ 1919430 w 3944264"/>
                <a:gd name="connsiteY24" fmla="*/ 0 h 4876800"/>
                <a:gd name="connsiteX25" fmla="*/ 1543507 w 3944264"/>
                <a:gd name="connsiteY25" fmla="*/ 375923 h 4876800"/>
                <a:gd name="connsiteX26" fmla="*/ 1543507 w 3944264"/>
                <a:gd name="connsiteY26" fmla="*/ 619382 h 4876800"/>
                <a:gd name="connsiteX27" fmla="*/ 1680448 w 3944264"/>
                <a:gd name="connsiteY27" fmla="*/ 899817 h 4876800"/>
                <a:gd name="connsiteX28" fmla="*/ 1602143 w 3944264"/>
                <a:gd name="connsiteY28" fmla="*/ 933164 h 4876800"/>
                <a:gd name="connsiteX29" fmla="*/ 1267168 w 3944264"/>
                <a:gd name="connsiteY29" fmla="*/ 1354207 h 4876800"/>
                <a:gd name="connsiteX30" fmla="*/ 1267149 w 3944264"/>
                <a:gd name="connsiteY30" fmla="*/ 1540974 h 4876800"/>
                <a:gd name="connsiteX31" fmla="*/ 981389 w 3944264"/>
                <a:gd name="connsiteY31" fmla="*/ 1540974 h 4876800"/>
                <a:gd name="connsiteX32" fmla="*/ 981389 w 3944264"/>
                <a:gd name="connsiteY32" fmla="*/ 1969599 h 4876800"/>
                <a:gd name="connsiteX33" fmla="*/ 1267139 w 3944264"/>
                <a:gd name="connsiteY33" fmla="*/ 1969599 h 4876800"/>
                <a:gd name="connsiteX34" fmla="*/ 1267139 w 3944264"/>
                <a:gd name="connsiteY34" fmla="*/ 2328739 h 4876800"/>
                <a:gd name="connsiteX35" fmla="*/ 909952 w 3944264"/>
                <a:gd name="connsiteY35" fmla="*/ 2704186 h 4876800"/>
                <a:gd name="connsiteX36" fmla="*/ 909952 w 3944264"/>
                <a:gd name="connsiteY36" fmla="*/ 2754478 h 4876800"/>
                <a:gd name="connsiteX37" fmla="*/ 1052827 w 3944264"/>
                <a:gd name="connsiteY37" fmla="*/ 2754478 h 4876800"/>
                <a:gd name="connsiteX38" fmla="*/ 1052827 w 3944264"/>
                <a:gd name="connsiteY38" fmla="*/ 2704186 h 4876800"/>
                <a:gd name="connsiteX39" fmla="*/ 1285866 w 3944264"/>
                <a:gd name="connsiteY39" fmla="*/ 2471138 h 4876800"/>
                <a:gd name="connsiteX40" fmla="*/ 1391279 w 3944264"/>
                <a:gd name="connsiteY40" fmla="*/ 2471138 h 4876800"/>
                <a:gd name="connsiteX41" fmla="*/ 1624327 w 3944264"/>
                <a:gd name="connsiteY41" fmla="*/ 2704186 h 4876800"/>
                <a:gd name="connsiteX42" fmla="*/ 1624327 w 3944264"/>
                <a:gd name="connsiteY42" fmla="*/ 2947654 h 4876800"/>
                <a:gd name="connsiteX43" fmla="*/ 1338577 w 3944264"/>
                <a:gd name="connsiteY43" fmla="*/ 3206696 h 4876800"/>
                <a:gd name="connsiteX44" fmla="*/ 1052827 w 3944264"/>
                <a:gd name="connsiteY44" fmla="*/ 2947654 h 4876800"/>
                <a:gd name="connsiteX45" fmla="*/ 1052827 w 3944264"/>
                <a:gd name="connsiteY45" fmla="*/ 2897353 h 4876800"/>
                <a:gd name="connsiteX46" fmla="*/ 909952 w 3944264"/>
                <a:gd name="connsiteY46" fmla="*/ 2897353 h 4876800"/>
                <a:gd name="connsiteX47" fmla="*/ 909952 w 3944264"/>
                <a:gd name="connsiteY47" fmla="*/ 2947654 h 4876800"/>
                <a:gd name="connsiteX48" fmla="*/ 1046893 w 3944264"/>
                <a:gd name="connsiteY48" fmla="*/ 3228089 h 4876800"/>
                <a:gd name="connsiteX49" fmla="*/ 968597 w 3944264"/>
                <a:gd name="connsiteY49" fmla="*/ 3261436 h 4876800"/>
                <a:gd name="connsiteX50" fmla="*/ 848649 w 3944264"/>
                <a:gd name="connsiteY50" fmla="*/ 3317367 h 4876800"/>
                <a:gd name="connsiteX51" fmla="*/ 757714 w 3944264"/>
                <a:gd name="connsiteY51" fmla="*/ 3306185 h 4876800"/>
                <a:gd name="connsiteX52" fmla="*/ 652310 w 3944264"/>
                <a:gd name="connsiteY52" fmla="*/ 3306185 h 4876800"/>
                <a:gd name="connsiteX53" fmla="*/ 276396 w 3944264"/>
                <a:gd name="connsiteY53" fmla="*/ 3682108 h 4876800"/>
                <a:gd name="connsiteX54" fmla="*/ 276396 w 3944264"/>
                <a:gd name="connsiteY54" fmla="*/ 3925567 h 4876800"/>
                <a:gd name="connsiteX55" fmla="*/ 413337 w 3944264"/>
                <a:gd name="connsiteY55" fmla="*/ 4206012 h 4876800"/>
                <a:gd name="connsiteX56" fmla="*/ 335032 w 3944264"/>
                <a:gd name="connsiteY56" fmla="*/ 4239368 h 4876800"/>
                <a:gd name="connsiteX57" fmla="*/ 57 w 3944264"/>
                <a:gd name="connsiteY57" fmla="*/ 4660411 h 4876800"/>
                <a:gd name="connsiteX58" fmla="*/ 0 w 3944264"/>
                <a:gd name="connsiteY58" fmla="*/ 4876800 h 4876800"/>
                <a:gd name="connsiteX59" fmla="*/ 1757820 w 3944264"/>
                <a:gd name="connsiteY59" fmla="*/ 4876800 h 4876800"/>
                <a:gd name="connsiteX60" fmla="*/ 1757820 w 3944264"/>
                <a:gd name="connsiteY60" fmla="*/ 4733925 h 4876800"/>
                <a:gd name="connsiteX61" fmla="*/ 1410005 w 3944264"/>
                <a:gd name="connsiteY61" fmla="*/ 4733925 h 4876800"/>
                <a:gd name="connsiteX62" fmla="*/ 1410005 w 3944264"/>
                <a:gd name="connsiteY62" fmla="*/ 4663698 h 4876800"/>
                <a:gd name="connsiteX63" fmla="*/ 1658131 w 3944264"/>
                <a:gd name="connsiteY63" fmla="*/ 4370813 h 4876800"/>
                <a:gd name="connsiteX64" fmla="*/ 1826162 w 3944264"/>
                <a:gd name="connsiteY64" fmla="*/ 4299242 h 4876800"/>
                <a:gd name="connsiteX65" fmla="*/ 1972142 w 3944264"/>
                <a:gd name="connsiteY65" fmla="*/ 4327484 h 4876800"/>
                <a:gd name="connsiteX66" fmla="*/ 2118122 w 3944264"/>
                <a:gd name="connsiteY66" fmla="*/ 4299242 h 4876800"/>
                <a:gd name="connsiteX67" fmla="*/ 2286152 w 3944264"/>
                <a:gd name="connsiteY67" fmla="*/ 4370813 h 4876800"/>
                <a:gd name="connsiteX68" fmla="*/ 2534298 w 3944264"/>
                <a:gd name="connsiteY68" fmla="*/ 4664507 h 4876800"/>
                <a:gd name="connsiteX69" fmla="*/ 2534260 w 3944264"/>
                <a:gd name="connsiteY69" fmla="*/ 4733925 h 4876800"/>
                <a:gd name="connsiteX70" fmla="*/ 2186445 w 3944264"/>
                <a:gd name="connsiteY70" fmla="*/ 4733925 h 4876800"/>
                <a:gd name="connsiteX71" fmla="*/ 2186445 w 3944264"/>
                <a:gd name="connsiteY71" fmla="*/ 4876800 h 4876800"/>
                <a:gd name="connsiteX72" fmla="*/ 3944265 w 3944264"/>
                <a:gd name="connsiteY72" fmla="*/ 4876800 h 4876800"/>
                <a:gd name="connsiteX73" fmla="*/ 3944265 w 3944264"/>
                <a:gd name="connsiteY73" fmla="*/ 4662488 h 4876800"/>
                <a:gd name="connsiteX74" fmla="*/ 3291964 w 3944264"/>
                <a:gd name="connsiteY74" fmla="*/ 3449069 h 4876800"/>
                <a:gd name="connsiteX75" fmla="*/ 3525012 w 3944264"/>
                <a:gd name="connsiteY75" fmla="*/ 3682118 h 4876800"/>
                <a:gd name="connsiteX76" fmla="*/ 3525012 w 3944264"/>
                <a:gd name="connsiteY76" fmla="*/ 3925577 h 4876800"/>
                <a:gd name="connsiteX77" fmla="*/ 3239262 w 3944264"/>
                <a:gd name="connsiteY77" fmla="*/ 4184618 h 4876800"/>
                <a:gd name="connsiteX78" fmla="*/ 2953512 w 3944264"/>
                <a:gd name="connsiteY78" fmla="*/ 3925577 h 4876800"/>
                <a:gd name="connsiteX79" fmla="*/ 2953512 w 3944264"/>
                <a:gd name="connsiteY79" fmla="*/ 3682118 h 4876800"/>
                <a:gd name="connsiteX80" fmla="*/ 3186560 w 3944264"/>
                <a:gd name="connsiteY80" fmla="*/ 3449069 h 4876800"/>
                <a:gd name="connsiteX81" fmla="*/ 2891447 w 3944264"/>
                <a:gd name="connsiteY81" fmla="*/ 2704195 h 4876800"/>
                <a:gd name="connsiteX82" fmla="*/ 2891447 w 3944264"/>
                <a:gd name="connsiteY82" fmla="*/ 2947664 h 4876800"/>
                <a:gd name="connsiteX83" fmla="*/ 2605707 w 3944264"/>
                <a:gd name="connsiteY83" fmla="*/ 3206706 h 4876800"/>
                <a:gd name="connsiteX84" fmla="*/ 2319957 w 3944264"/>
                <a:gd name="connsiteY84" fmla="*/ 2947664 h 4876800"/>
                <a:gd name="connsiteX85" fmla="*/ 2319957 w 3944264"/>
                <a:gd name="connsiteY85" fmla="*/ 2704195 h 4876800"/>
                <a:gd name="connsiteX86" fmla="*/ 2552995 w 3944264"/>
                <a:gd name="connsiteY86" fmla="*/ 2471147 h 4876800"/>
                <a:gd name="connsiteX87" fmla="*/ 2658408 w 3944264"/>
                <a:gd name="connsiteY87" fmla="*/ 2471147 h 4876800"/>
                <a:gd name="connsiteX88" fmla="*/ 2891447 w 3944264"/>
                <a:gd name="connsiteY88" fmla="*/ 2704195 h 4876800"/>
                <a:gd name="connsiteX89" fmla="*/ 2534260 w 3944264"/>
                <a:gd name="connsiteY89" fmla="*/ 1357341 h 4876800"/>
                <a:gd name="connsiteX90" fmla="*/ 2534260 w 3944264"/>
                <a:gd name="connsiteY90" fmla="*/ 1540983 h 4876800"/>
                <a:gd name="connsiteX91" fmla="*/ 2093748 w 3944264"/>
                <a:gd name="connsiteY91" fmla="*/ 1540983 h 4876800"/>
                <a:gd name="connsiteX92" fmla="*/ 2344893 w 3944264"/>
                <a:gd name="connsiteY92" fmla="*/ 1090451 h 4876800"/>
                <a:gd name="connsiteX93" fmla="*/ 2534260 w 3944264"/>
                <a:gd name="connsiteY93" fmla="*/ 1357341 h 4876800"/>
                <a:gd name="connsiteX94" fmla="*/ 1686382 w 3944264"/>
                <a:gd name="connsiteY94" fmla="*/ 447361 h 4876800"/>
                <a:gd name="connsiteX95" fmla="*/ 2257882 w 3944264"/>
                <a:gd name="connsiteY95" fmla="*/ 447361 h 4876800"/>
                <a:gd name="connsiteX96" fmla="*/ 2257882 w 3944264"/>
                <a:gd name="connsiteY96" fmla="*/ 619382 h 4876800"/>
                <a:gd name="connsiteX97" fmla="*/ 1972132 w 3944264"/>
                <a:gd name="connsiteY97" fmla="*/ 878424 h 4876800"/>
                <a:gd name="connsiteX98" fmla="*/ 1686382 w 3944264"/>
                <a:gd name="connsiteY98" fmla="*/ 619382 h 4876800"/>
                <a:gd name="connsiteX99" fmla="*/ 1919430 w 3944264"/>
                <a:gd name="connsiteY99" fmla="*/ 142875 h 4876800"/>
                <a:gd name="connsiteX100" fmla="*/ 2024834 w 3944264"/>
                <a:gd name="connsiteY100" fmla="*/ 142875 h 4876800"/>
                <a:gd name="connsiteX101" fmla="*/ 2246633 w 3944264"/>
                <a:gd name="connsiteY101" fmla="*/ 304486 h 4876800"/>
                <a:gd name="connsiteX102" fmla="*/ 1697622 w 3944264"/>
                <a:gd name="connsiteY102" fmla="*/ 304486 h 4876800"/>
                <a:gd name="connsiteX103" fmla="*/ 1919430 w 3944264"/>
                <a:gd name="connsiteY103" fmla="*/ 142875 h 4876800"/>
                <a:gd name="connsiteX104" fmla="*/ 1972132 w 3944264"/>
                <a:gd name="connsiteY104" fmla="*/ 1021299 h 4876800"/>
                <a:gd name="connsiteX105" fmla="*/ 2118122 w 3944264"/>
                <a:gd name="connsiteY105" fmla="*/ 993048 h 4876800"/>
                <a:gd name="connsiteX106" fmla="*/ 2213067 w 3944264"/>
                <a:gd name="connsiteY106" fmla="*/ 1033482 h 4876800"/>
                <a:gd name="connsiteX107" fmla="*/ 1972132 w 3944264"/>
                <a:gd name="connsiteY107" fmla="*/ 1465698 h 4876800"/>
                <a:gd name="connsiteX108" fmla="*/ 1731207 w 3944264"/>
                <a:gd name="connsiteY108" fmla="*/ 1033491 h 4876800"/>
                <a:gd name="connsiteX109" fmla="*/ 1826152 w 3944264"/>
                <a:gd name="connsiteY109" fmla="*/ 993058 h 4876800"/>
                <a:gd name="connsiteX110" fmla="*/ 1972132 w 3944264"/>
                <a:gd name="connsiteY110" fmla="*/ 1021299 h 4876800"/>
                <a:gd name="connsiteX111" fmla="*/ 1410005 w 3944264"/>
                <a:gd name="connsiteY111" fmla="*/ 1357360 h 4876800"/>
                <a:gd name="connsiteX112" fmla="*/ 1599381 w 3944264"/>
                <a:gd name="connsiteY112" fmla="*/ 1090451 h 4876800"/>
                <a:gd name="connsiteX113" fmla="*/ 1850527 w 3944264"/>
                <a:gd name="connsiteY113" fmla="*/ 1540983 h 4876800"/>
                <a:gd name="connsiteX114" fmla="*/ 1410005 w 3944264"/>
                <a:gd name="connsiteY114" fmla="*/ 1540983 h 4876800"/>
                <a:gd name="connsiteX115" fmla="*/ 1124255 w 3944264"/>
                <a:gd name="connsiteY115" fmla="*/ 1683858 h 4876800"/>
                <a:gd name="connsiteX116" fmla="*/ 2820000 w 3944264"/>
                <a:gd name="connsiteY116" fmla="*/ 1683858 h 4876800"/>
                <a:gd name="connsiteX117" fmla="*/ 2820000 w 3944264"/>
                <a:gd name="connsiteY117" fmla="*/ 1826733 h 4876800"/>
                <a:gd name="connsiteX118" fmla="*/ 1124255 w 3944264"/>
                <a:gd name="connsiteY118" fmla="*/ 1826733 h 4876800"/>
                <a:gd name="connsiteX119" fmla="*/ 1410005 w 3944264"/>
                <a:gd name="connsiteY119" fmla="*/ 2328748 h 4876800"/>
                <a:gd name="connsiteX120" fmla="*/ 1410005 w 3944264"/>
                <a:gd name="connsiteY120" fmla="*/ 1969608 h 4876800"/>
                <a:gd name="connsiteX121" fmla="*/ 2534260 w 3944264"/>
                <a:gd name="connsiteY121" fmla="*/ 1969608 h 4876800"/>
                <a:gd name="connsiteX122" fmla="*/ 2534260 w 3944264"/>
                <a:gd name="connsiteY122" fmla="*/ 2328748 h 4876800"/>
                <a:gd name="connsiteX123" fmla="*/ 2177082 w 3944264"/>
                <a:gd name="connsiteY123" fmla="*/ 2704195 h 4876800"/>
                <a:gd name="connsiteX124" fmla="*/ 2177082 w 3944264"/>
                <a:gd name="connsiteY124" fmla="*/ 2947664 h 4876800"/>
                <a:gd name="connsiteX125" fmla="*/ 2314023 w 3944264"/>
                <a:gd name="connsiteY125" fmla="*/ 3228099 h 4876800"/>
                <a:gd name="connsiteX126" fmla="*/ 2235727 w 3944264"/>
                <a:gd name="connsiteY126" fmla="*/ 3261446 h 4876800"/>
                <a:gd name="connsiteX127" fmla="*/ 2115779 w 3944264"/>
                <a:gd name="connsiteY127" fmla="*/ 3317377 h 4876800"/>
                <a:gd name="connsiteX128" fmla="*/ 2024844 w 3944264"/>
                <a:gd name="connsiteY128" fmla="*/ 3306194 h 4876800"/>
                <a:gd name="connsiteX129" fmla="*/ 1919440 w 3944264"/>
                <a:gd name="connsiteY129" fmla="*/ 3306194 h 4876800"/>
                <a:gd name="connsiteX130" fmla="*/ 1828514 w 3944264"/>
                <a:gd name="connsiteY130" fmla="*/ 3317377 h 4876800"/>
                <a:gd name="connsiteX131" fmla="*/ 1708576 w 3944264"/>
                <a:gd name="connsiteY131" fmla="*/ 3261446 h 4876800"/>
                <a:gd name="connsiteX132" fmla="*/ 1630270 w 3944264"/>
                <a:gd name="connsiteY132" fmla="*/ 3228089 h 4876800"/>
                <a:gd name="connsiteX133" fmla="*/ 1767211 w 3944264"/>
                <a:gd name="connsiteY133" fmla="*/ 2947654 h 4876800"/>
                <a:gd name="connsiteX134" fmla="*/ 1767211 w 3944264"/>
                <a:gd name="connsiteY134" fmla="*/ 2704186 h 4876800"/>
                <a:gd name="connsiteX135" fmla="*/ 1410005 w 3944264"/>
                <a:gd name="connsiteY135" fmla="*/ 2328748 h 4876800"/>
                <a:gd name="connsiteX136" fmla="*/ 419252 w 3944264"/>
                <a:gd name="connsiteY136" fmla="*/ 3682118 h 4876800"/>
                <a:gd name="connsiteX137" fmla="*/ 652291 w 3944264"/>
                <a:gd name="connsiteY137" fmla="*/ 3449069 h 4876800"/>
                <a:gd name="connsiteX138" fmla="*/ 757695 w 3944264"/>
                <a:gd name="connsiteY138" fmla="*/ 3449069 h 4876800"/>
                <a:gd name="connsiteX139" fmla="*/ 990743 w 3944264"/>
                <a:gd name="connsiteY139" fmla="*/ 3682118 h 4876800"/>
                <a:gd name="connsiteX140" fmla="*/ 990743 w 3944264"/>
                <a:gd name="connsiteY140" fmla="*/ 3925577 h 4876800"/>
                <a:gd name="connsiteX141" fmla="*/ 704993 w 3944264"/>
                <a:gd name="connsiteY141" fmla="*/ 4184618 h 4876800"/>
                <a:gd name="connsiteX142" fmla="*/ 419243 w 3944264"/>
                <a:gd name="connsiteY142" fmla="*/ 3925577 h 4876800"/>
                <a:gd name="connsiteX143" fmla="*/ 419243 w 3944264"/>
                <a:gd name="connsiteY143" fmla="*/ 3682118 h 4876800"/>
                <a:gd name="connsiteX144" fmla="*/ 1267130 w 3944264"/>
                <a:gd name="connsiteY144" fmla="*/ 4733925 h 4876800"/>
                <a:gd name="connsiteX145" fmla="*/ 142875 w 3944264"/>
                <a:gd name="connsiteY145" fmla="*/ 4733925 h 4876800"/>
                <a:gd name="connsiteX146" fmla="*/ 142875 w 3944264"/>
                <a:gd name="connsiteY146" fmla="*/ 4663535 h 4876800"/>
                <a:gd name="connsiteX147" fmla="*/ 391001 w 3944264"/>
                <a:gd name="connsiteY147" fmla="*/ 4370813 h 4876800"/>
                <a:gd name="connsiteX148" fmla="*/ 559022 w 3944264"/>
                <a:gd name="connsiteY148" fmla="*/ 4299242 h 4876800"/>
                <a:gd name="connsiteX149" fmla="*/ 705002 w 3944264"/>
                <a:gd name="connsiteY149" fmla="*/ 4327484 h 4876800"/>
                <a:gd name="connsiteX150" fmla="*/ 850983 w 3944264"/>
                <a:gd name="connsiteY150" fmla="*/ 4299242 h 4876800"/>
                <a:gd name="connsiteX151" fmla="*/ 1019013 w 3944264"/>
                <a:gd name="connsiteY151" fmla="*/ 4370813 h 4876800"/>
                <a:gd name="connsiteX152" fmla="*/ 1267130 w 3944264"/>
                <a:gd name="connsiteY152" fmla="*/ 4663535 h 4876800"/>
                <a:gd name="connsiteX153" fmla="*/ 1602143 w 3944264"/>
                <a:gd name="connsiteY153" fmla="*/ 4239378 h 4876800"/>
                <a:gd name="connsiteX154" fmla="*/ 1338577 w 3944264"/>
                <a:gd name="connsiteY154" fmla="*/ 4409180 h 4876800"/>
                <a:gd name="connsiteX155" fmla="*/ 1075001 w 3944264"/>
                <a:gd name="connsiteY155" fmla="*/ 4239378 h 4876800"/>
                <a:gd name="connsiteX156" fmla="*/ 996696 w 3944264"/>
                <a:gd name="connsiteY156" fmla="*/ 4206021 h 4876800"/>
                <a:gd name="connsiteX157" fmla="*/ 1133637 w 3944264"/>
                <a:gd name="connsiteY157" fmla="*/ 3925577 h 4876800"/>
                <a:gd name="connsiteX158" fmla="*/ 1133637 w 3944264"/>
                <a:gd name="connsiteY158" fmla="*/ 3682118 h 4876800"/>
                <a:gd name="connsiteX159" fmla="*/ 1006526 w 3944264"/>
                <a:gd name="connsiteY159" fmla="*/ 3400663 h 4876800"/>
                <a:gd name="connsiteX160" fmla="*/ 1024576 w 3944264"/>
                <a:gd name="connsiteY160" fmla="*/ 3392891 h 4876800"/>
                <a:gd name="connsiteX161" fmla="*/ 1192597 w 3944264"/>
                <a:gd name="connsiteY161" fmla="*/ 3321330 h 4876800"/>
                <a:gd name="connsiteX162" fmla="*/ 1338586 w 3944264"/>
                <a:gd name="connsiteY162" fmla="*/ 3349581 h 4876800"/>
                <a:gd name="connsiteX163" fmla="*/ 1484576 w 3944264"/>
                <a:gd name="connsiteY163" fmla="*/ 3321330 h 4876800"/>
                <a:gd name="connsiteX164" fmla="*/ 1652597 w 3944264"/>
                <a:gd name="connsiteY164" fmla="*/ 3392891 h 4876800"/>
                <a:gd name="connsiteX165" fmla="*/ 1670637 w 3944264"/>
                <a:gd name="connsiteY165" fmla="*/ 3400663 h 4876800"/>
                <a:gd name="connsiteX166" fmla="*/ 1543507 w 3944264"/>
                <a:gd name="connsiteY166" fmla="*/ 3682118 h 4876800"/>
                <a:gd name="connsiteX167" fmla="*/ 1543507 w 3944264"/>
                <a:gd name="connsiteY167" fmla="*/ 3925577 h 4876800"/>
                <a:gd name="connsiteX168" fmla="*/ 1680448 w 3944264"/>
                <a:gd name="connsiteY168" fmla="*/ 4206021 h 4876800"/>
                <a:gd name="connsiteX169" fmla="*/ 1686382 w 3944264"/>
                <a:gd name="connsiteY169" fmla="*/ 3925577 h 4876800"/>
                <a:gd name="connsiteX170" fmla="*/ 1686382 w 3944264"/>
                <a:gd name="connsiteY170" fmla="*/ 3682118 h 4876800"/>
                <a:gd name="connsiteX171" fmla="*/ 1919430 w 3944264"/>
                <a:gd name="connsiteY171" fmla="*/ 3449069 h 4876800"/>
                <a:gd name="connsiteX172" fmla="*/ 2024834 w 3944264"/>
                <a:gd name="connsiteY172" fmla="*/ 3449069 h 4876800"/>
                <a:gd name="connsiteX173" fmla="*/ 2257882 w 3944264"/>
                <a:gd name="connsiteY173" fmla="*/ 3682118 h 4876800"/>
                <a:gd name="connsiteX174" fmla="*/ 2257882 w 3944264"/>
                <a:gd name="connsiteY174" fmla="*/ 3925577 h 4876800"/>
                <a:gd name="connsiteX175" fmla="*/ 1972132 w 3944264"/>
                <a:gd name="connsiteY175" fmla="*/ 4184618 h 4876800"/>
                <a:gd name="connsiteX176" fmla="*/ 1686382 w 3944264"/>
                <a:gd name="connsiteY176" fmla="*/ 3925577 h 4876800"/>
                <a:gd name="connsiteX177" fmla="*/ 2342121 w 3944264"/>
                <a:gd name="connsiteY177" fmla="*/ 4239378 h 4876800"/>
                <a:gd name="connsiteX178" fmla="*/ 2263816 w 3944264"/>
                <a:gd name="connsiteY178" fmla="*/ 4206021 h 4876800"/>
                <a:gd name="connsiteX179" fmla="*/ 2400757 w 3944264"/>
                <a:gd name="connsiteY179" fmla="*/ 3925577 h 4876800"/>
                <a:gd name="connsiteX180" fmla="*/ 2400757 w 3944264"/>
                <a:gd name="connsiteY180" fmla="*/ 3682118 h 4876800"/>
                <a:gd name="connsiteX181" fmla="*/ 2273646 w 3944264"/>
                <a:gd name="connsiteY181" fmla="*/ 3400663 h 4876800"/>
                <a:gd name="connsiteX182" fmla="*/ 2291696 w 3944264"/>
                <a:gd name="connsiteY182" fmla="*/ 3392891 h 4876800"/>
                <a:gd name="connsiteX183" fmla="*/ 2459708 w 3944264"/>
                <a:gd name="connsiteY183" fmla="*/ 3321330 h 4876800"/>
                <a:gd name="connsiteX184" fmla="*/ 2605688 w 3944264"/>
                <a:gd name="connsiteY184" fmla="*/ 3349581 h 4876800"/>
                <a:gd name="connsiteX185" fmla="*/ 2751668 w 3944264"/>
                <a:gd name="connsiteY185" fmla="*/ 3321330 h 4876800"/>
                <a:gd name="connsiteX186" fmla="*/ 2919679 w 3944264"/>
                <a:gd name="connsiteY186" fmla="*/ 3392891 h 4876800"/>
                <a:gd name="connsiteX187" fmla="*/ 2937729 w 3944264"/>
                <a:gd name="connsiteY187" fmla="*/ 3400663 h 4876800"/>
                <a:gd name="connsiteX188" fmla="*/ 2810618 w 3944264"/>
                <a:gd name="connsiteY188" fmla="*/ 3682118 h 4876800"/>
                <a:gd name="connsiteX189" fmla="*/ 2810618 w 3944264"/>
                <a:gd name="connsiteY189" fmla="*/ 3925577 h 4876800"/>
                <a:gd name="connsiteX190" fmla="*/ 2947559 w 3944264"/>
                <a:gd name="connsiteY190" fmla="*/ 4206021 h 4876800"/>
                <a:gd name="connsiteX191" fmla="*/ 2869254 w 3944264"/>
                <a:gd name="connsiteY191" fmla="*/ 4239378 h 4876800"/>
                <a:gd name="connsiteX192" fmla="*/ 2605678 w 3944264"/>
                <a:gd name="connsiteY192" fmla="*/ 4409180 h 4876800"/>
                <a:gd name="connsiteX193" fmla="*/ 2342121 w 3944264"/>
                <a:gd name="connsiteY193" fmla="*/ 4239378 h 4876800"/>
                <a:gd name="connsiteX194" fmla="*/ 3801390 w 3944264"/>
                <a:gd name="connsiteY194" fmla="*/ 4733925 h 4876800"/>
                <a:gd name="connsiteX195" fmla="*/ 2677135 w 3944264"/>
                <a:gd name="connsiteY195" fmla="*/ 4733925 h 4876800"/>
                <a:gd name="connsiteX196" fmla="*/ 2677135 w 3944264"/>
                <a:gd name="connsiteY196" fmla="*/ 4663535 h 4876800"/>
                <a:gd name="connsiteX197" fmla="*/ 2925261 w 3944264"/>
                <a:gd name="connsiteY197" fmla="*/ 4370813 h 4876800"/>
                <a:gd name="connsiteX198" fmla="*/ 3093292 w 3944264"/>
                <a:gd name="connsiteY198" fmla="*/ 4299242 h 4876800"/>
                <a:gd name="connsiteX199" fmla="*/ 3239272 w 3944264"/>
                <a:gd name="connsiteY199" fmla="*/ 4327484 h 4876800"/>
                <a:gd name="connsiteX200" fmla="*/ 3385252 w 3944264"/>
                <a:gd name="connsiteY200" fmla="*/ 4299242 h 4876800"/>
                <a:gd name="connsiteX201" fmla="*/ 3553282 w 3944264"/>
                <a:gd name="connsiteY201" fmla="*/ 4370813 h 4876800"/>
                <a:gd name="connsiteX202" fmla="*/ 3801399 w 3944264"/>
                <a:gd name="connsiteY202" fmla="*/ 4663535 h 4876800"/>
                <a:gd name="connsiteX203" fmla="*/ 3801399 w 3944264"/>
                <a:gd name="connsiteY203" fmla="*/ 4733925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944264" h="4876800">
                  <a:moveTo>
                    <a:pt x="3944236" y="4660411"/>
                  </a:moveTo>
                  <a:cubicBezTo>
                    <a:pt x="3936854" y="4406351"/>
                    <a:pt x="3831384" y="4333980"/>
                    <a:pt x="3609251" y="4239368"/>
                  </a:cubicBezTo>
                  <a:lnTo>
                    <a:pt x="3530946" y="4206012"/>
                  </a:lnTo>
                  <a:cubicBezTo>
                    <a:pt x="3615233" y="4126897"/>
                    <a:pt x="3667887" y="4021055"/>
                    <a:pt x="3667887" y="3925567"/>
                  </a:cubicBezTo>
                  <a:lnTo>
                    <a:pt x="3667887" y="3682108"/>
                  </a:lnTo>
                  <a:cubicBezTo>
                    <a:pt x="3667887" y="3474825"/>
                    <a:pt x="3499247" y="3306185"/>
                    <a:pt x="3291964" y="3306185"/>
                  </a:cubicBezTo>
                  <a:lnTo>
                    <a:pt x="3186560" y="3306185"/>
                  </a:lnTo>
                  <a:cubicBezTo>
                    <a:pt x="3155204" y="3306185"/>
                    <a:pt x="3124762" y="3310100"/>
                    <a:pt x="3095635" y="3317367"/>
                  </a:cubicBezTo>
                  <a:cubicBezTo>
                    <a:pt x="3056687" y="3296650"/>
                    <a:pt x="3013901" y="3277715"/>
                    <a:pt x="2975696" y="3261436"/>
                  </a:cubicBezTo>
                  <a:lnTo>
                    <a:pt x="2897391" y="3228089"/>
                  </a:lnTo>
                  <a:cubicBezTo>
                    <a:pt x="2981668" y="3148975"/>
                    <a:pt x="3034322" y="3043133"/>
                    <a:pt x="3034322" y="2947654"/>
                  </a:cubicBezTo>
                  <a:lnTo>
                    <a:pt x="3034322" y="2704186"/>
                  </a:lnTo>
                  <a:cubicBezTo>
                    <a:pt x="3034322" y="2503180"/>
                    <a:pt x="2875750" y="2338530"/>
                    <a:pt x="2677135" y="2328739"/>
                  </a:cubicBezTo>
                  <a:lnTo>
                    <a:pt x="2677135" y="1969599"/>
                  </a:lnTo>
                  <a:lnTo>
                    <a:pt x="2962885" y="1969599"/>
                  </a:lnTo>
                  <a:lnTo>
                    <a:pt x="2962885" y="1540974"/>
                  </a:lnTo>
                  <a:lnTo>
                    <a:pt x="2677135" y="1540974"/>
                  </a:lnTo>
                  <a:lnTo>
                    <a:pt x="2677135" y="1356274"/>
                  </a:lnTo>
                  <a:lnTo>
                    <a:pt x="2677106" y="1354198"/>
                  </a:lnTo>
                  <a:cubicBezTo>
                    <a:pt x="2669724" y="1100147"/>
                    <a:pt x="2564254" y="1027767"/>
                    <a:pt x="2342121" y="933155"/>
                  </a:cubicBezTo>
                  <a:lnTo>
                    <a:pt x="2263816" y="899808"/>
                  </a:lnTo>
                  <a:cubicBezTo>
                    <a:pt x="2348103" y="820712"/>
                    <a:pt x="2400757" y="714870"/>
                    <a:pt x="2400757" y="619382"/>
                  </a:cubicBezTo>
                  <a:lnTo>
                    <a:pt x="2400757" y="375923"/>
                  </a:lnTo>
                  <a:cubicBezTo>
                    <a:pt x="2400757" y="168640"/>
                    <a:pt x="2232117" y="0"/>
                    <a:pt x="2024834" y="0"/>
                  </a:cubicBezTo>
                  <a:lnTo>
                    <a:pt x="1919430" y="0"/>
                  </a:lnTo>
                  <a:cubicBezTo>
                    <a:pt x="1712147" y="0"/>
                    <a:pt x="1543507" y="168640"/>
                    <a:pt x="1543507" y="375923"/>
                  </a:cubicBezTo>
                  <a:lnTo>
                    <a:pt x="1543507" y="619382"/>
                  </a:lnTo>
                  <a:cubicBezTo>
                    <a:pt x="1543507" y="714870"/>
                    <a:pt x="1596161" y="820712"/>
                    <a:pt x="1680448" y="899817"/>
                  </a:cubicBezTo>
                  <a:lnTo>
                    <a:pt x="1602143" y="933164"/>
                  </a:lnTo>
                  <a:cubicBezTo>
                    <a:pt x="1380011" y="1027776"/>
                    <a:pt x="1274540" y="1100157"/>
                    <a:pt x="1267168" y="1354207"/>
                  </a:cubicBezTo>
                  <a:lnTo>
                    <a:pt x="1267149" y="1540974"/>
                  </a:lnTo>
                  <a:lnTo>
                    <a:pt x="981389" y="1540974"/>
                  </a:lnTo>
                  <a:lnTo>
                    <a:pt x="981389" y="1969599"/>
                  </a:lnTo>
                  <a:lnTo>
                    <a:pt x="1267139" y="1969599"/>
                  </a:lnTo>
                  <a:lnTo>
                    <a:pt x="1267139" y="2328739"/>
                  </a:lnTo>
                  <a:cubicBezTo>
                    <a:pt x="1068534" y="2338540"/>
                    <a:pt x="909952" y="2503180"/>
                    <a:pt x="909952" y="2704186"/>
                  </a:cubicBezTo>
                  <a:lnTo>
                    <a:pt x="909952" y="2754478"/>
                  </a:lnTo>
                  <a:lnTo>
                    <a:pt x="1052827" y="2754478"/>
                  </a:lnTo>
                  <a:lnTo>
                    <a:pt x="1052827" y="2704186"/>
                  </a:lnTo>
                  <a:cubicBezTo>
                    <a:pt x="1052827" y="2575684"/>
                    <a:pt x="1157373" y="2471138"/>
                    <a:pt x="1285866" y="2471138"/>
                  </a:cubicBezTo>
                  <a:lnTo>
                    <a:pt x="1391279" y="2471138"/>
                  </a:lnTo>
                  <a:cubicBezTo>
                    <a:pt x="1519781" y="2471138"/>
                    <a:pt x="1624327" y="2575684"/>
                    <a:pt x="1624327" y="2704186"/>
                  </a:cubicBezTo>
                  <a:lnTo>
                    <a:pt x="1624327" y="2947654"/>
                  </a:lnTo>
                  <a:cubicBezTo>
                    <a:pt x="1624327" y="3049943"/>
                    <a:pt x="1496311" y="3206696"/>
                    <a:pt x="1338577" y="3206696"/>
                  </a:cubicBezTo>
                  <a:cubicBezTo>
                    <a:pt x="1180843" y="3206696"/>
                    <a:pt x="1052827" y="3049943"/>
                    <a:pt x="1052827" y="2947654"/>
                  </a:cubicBezTo>
                  <a:lnTo>
                    <a:pt x="1052827" y="2897353"/>
                  </a:lnTo>
                  <a:lnTo>
                    <a:pt x="909952" y="2897353"/>
                  </a:lnTo>
                  <a:lnTo>
                    <a:pt x="909952" y="2947654"/>
                  </a:lnTo>
                  <a:cubicBezTo>
                    <a:pt x="909952" y="3043133"/>
                    <a:pt x="962606" y="3148975"/>
                    <a:pt x="1046893" y="3228089"/>
                  </a:cubicBezTo>
                  <a:lnTo>
                    <a:pt x="968597" y="3261436"/>
                  </a:lnTo>
                  <a:cubicBezTo>
                    <a:pt x="930392" y="3277705"/>
                    <a:pt x="887625" y="3296631"/>
                    <a:pt x="848649" y="3317367"/>
                  </a:cubicBezTo>
                  <a:cubicBezTo>
                    <a:pt x="819512" y="3310100"/>
                    <a:pt x="789070" y="3306185"/>
                    <a:pt x="757714" y="3306185"/>
                  </a:cubicBezTo>
                  <a:lnTo>
                    <a:pt x="652310" y="3306185"/>
                  </a:lnTo>
                  <a:cubicBezTo>
                    <a:pt x="445027" y="3306185"/>
                    <a:pt x="276396" y="3474825"/>
                    <a:pt x="276396" y="3682108"/>
                  </a:cubicBezTo>
                  <a:lnTo>
                    <a:pt x="276396" y="3925567"/>
                  </a:lnTo>
                  <a:cubicBezTo>
                    <a:pt x="276396" y="4021055"/>
                    <a:pt x="329051" y="4126897"/>
                    <a:pt x="413337" y="4206012"/>
                  </a:cubicBezTo>
                  <a:lnTo>
                    <a:pt x="335032" y="4239368"/>
                  </a:lnTo>
                  <a:cubicBezTo>
                    <a:pt x="112900" y="4333980"/>
                    <a:pt x="7429" y="4406360"/>
                    <a:pt x="57" y="4660411"/>
                  </a:cubicBezTo>
                  <a:lnTo>
                    <a:pt x="0" y="4876800"/>
                  </a:lnTo>
                  <a:lnTo>
                    <a:pt x="1757820" y="4876800"/>
                  </a:lnTo>
                  <a:lnTo>
                    <a:pt x="1757820" y="4733925"/>
                  </a:lnTo>
                  <a:lnTo>
                    <a:pt x="1410005" y="4733925"/>
                  </a:lnTo>
                  <a:lnTo>
                    <a:pt x="1410005" y="4663698"/>
                  </a:lnTo>
                  <a:cubicBezTo>
                    <a:pt x="1415158" y="4491609"/>
                    <a:pt x="1461821" y="4454433"/>
                    <a:pt x="1658131" y="4370813"/>
                  </a:cubicBezTo>
                  <a:lnTo>
                    <a:pt x="1826162" y="4299242"/>
                  </a:lnTo>
                  <a:cubicBezTo>
                    <a:pt x="1871691" y="4317178"/>
                    <a:pt x="1920831" y="4327484"/>
                    <a:pt x="1972142" y="4327484"/>
                  </a:cubicBezTo>
                  <a:cubicBezTo>
                    <a:pt x="2023453" y="4327484"/>
                    <a:pt x="2072592" y="4317178"/>
                    <a:pt x="2118122" y="4299242"/>
                  </a:cubicBezTo>
                  <a:lnTo>
                    <a:pt x="2286152" y="4370813"/>
                  </a:lnTo>
                  <a:cubicBezTo>
                    <a:pt x="2482777" y="4454557"/>
                    <a:pt x="2529269" y="4491695"/>
                    <a:pt x="2534298" y="4664507"/>
                  </a:cubicBezTo>
                  <a:lnTo>
                    <a:pt x="2534260" y="4733925"/>
                  </a:lnTo>
                  <a:lnTo>
                    <a:pt x="2186445" y="4733925"/>
                  </a:lnTo>
                  <a:lnTo>
                    <a:pt x="2186445" y="4876800"/>
                  </a:lnTo>
                  <a:lnTo>
                    <a:pt x="3944265" y="4876800"/>
                  </a:lnTo>
                  <a:lnTo>
                    <a:pt x="3944265" y="4662488"/>
                  </a:lnTo>
                  <a:close/>
                  <a:moveTo>
                    <a:pt x="3291964" y="3449069"/>
                  </a:moveTo>
                  <a:cubicBezTo>
                    <a:pt x="3420466" y="3449069"/>
                    <a:pt x="3525012" y="3553616"/>
                    <a:pt x="3525012" y="3682118"/>
                  </a:cubicBezTo>
                  <a:lnTo>
                    <a:pt x="3525012" y="3925577"/>
                  </a:lnTo>
                  <a:cubicBezTo>
                    <a:pt x="3525012" y="4027865"/>
                    <a:pt x="3396996" y="4184618"/>
                    <a:pt x="3239262" y="4184618"/>
                  </a:cubicBezTo>
                  <a:cubicBezTo>
                    <a:pt x="3081528" y="4184618"/>
                    <a:pt x="2953512" y="4027865"/>
                    <a:pt x="2953512" y="3925577"/>
                  </a:cubicBezTo>
                  <a:lnTo>
                    <a:pt x="2953512" y="3682118"/>
                  </a:lnTo>
                  <a:cubicBezTo>
                    <a:pt x="2953512" y="3553616"/>
                    <a:pt x="3058058" y="3449069"/>
                    <a:pt x="3186560" y="3449069"/>
                  </a:cubicBezTo>
                  <a:close/>
                  <a:moveTo>
                    <a:pt x="2891447" y="2704195"/>
                  </a:moveTo>
                  <a:lnTo>
                    <a:pt x="2891447" y="2947664"/>
                  </a:lnTo>
                  <a:cubicBezTo>
                    <a:pt x="2891447" y="3049953"/>
                    <a:pt x="2763441" y="3206706"/>
                    <a:pt x="2605707" y="3206706"/>
                  </a:cubicBezTo>
                  <a:cubicBezTo>
                    <a:pt x="2447973" y="3206706"/>
                    <a:pt x="2319957" y="3049953"/>
                    <a:pt x="2319957" y="2947664"/>
                  </a:cubicBezTo>
                  <a:lnTo>
                    <a:pt x="2319957" y="2704195"/>
                  </a:lnTo>
                  <a:cubicBezTo>
                    <a:pt x="2319957" y="2575693"/>
                    <a:pt x="2424503" y="2471147"/>
                    <a:pt x="2552995" y="2471147"/>
                  </a:cubicBezTo>
                  <a:lnTo>
                    <a:pt x="2658408" y="2471147"/>
                  </a:lnTo>
                  <a:cubicBezTo>
                    <a:pt x="2786901" y="2471147"/>
                    <a:pt x="2891447" y="2575693"/>
                    <a:pt x="2891447" y="2704195"/>
                  </a:cubicBezTo>
                  <a:close/>
                  <a:moveTo>
                    <a:pt x="2534260" y="1357341"/>
                  </a:moveTo>
                  <a:lnTo>
                    <a:pt x="2534260" y="1540983"/>
                  </a:lnTo>
                  <a:lnTo>
                    <a:pt x="2093748" y="1540983"/>
                  </a:lnTo>
                  <a:lnTo>
                    <a:pt x="2344893" y="1090451"/>
                  </a:lnTo>
                  <a:cubicBezTo>
                    <a:pt x="2491959" y="1157859"/>
                    <a:pt x="2529650" y="1204055"/>
                    <a:pt x="2534260" y="1357341"/>
                  </a:cubicBezTo>
                  <a:close/>
                  <a:moveTo>
                    <a:pt x="1686382" y="447361"/>
                  </a:moveTo>
                  <a:lnTo>
                    <a:pt x="2257882" y="447361"/>
                  </a:lnTo>
                  <a:lnTo>
                    <a:pt x="2257882" y="619382"/>
                  </a:lnTo>
                  <a:cubicBezTo>
                    <a:pt x="2257882" y="721671"/>
                    <a:pt x="2129866" y="878424"/>
                    <a:pt x="1972132" y="878424"/>
                  </a:cubicBezTo>
                  <a:cubicBezTo>
                    <a:pt x="1814398" y="878424"/>
                    <a:pt x="1686382" y="721671"/>
                    <a:pt x="1686382" y="619382"/>
                  </a:cubicBezTo>
                  <a:close/>
                  <a:moveTo>
                    <a:pt x="1919430" y="142875"/>
                  </a:moveTo>
                  <a:lnTo>
                    <a:pt x="2024834" y="142875"/>
                  </a:lnTo>
                  <a:cubicBezTo>
                    <a:pt x="2128418" y="142875"/>
                    <a:pt x="2216401" y="210836"/>
                    <a:pt x="2246633" y="304486"/>
                  </a:cubicBezTo>
                  <a:lnTo>
                    <a:pt x="1697622" y="304486"/>
                  </a:lnTo>
                  <a:cubicBezTo>
                    <a:pt x="1727864" y="210836"/>
                    <a:pt x="1815837" y="142875"/>
                    <a:pt x="1919430" y="142875"/>
                  </a:cubicBezTo>
                  <a:close/>
                  <a:moveTo>
                    <a:pt x="1972132" y="1021299"/>
                  </a:moveTo>
                  <a:cubicBezTo>
                    <a:pt x="2023443" y="1021299"/>
                    <a:pt x="2072583" y="1010993"/>
                    <a:pt x="2118122" y="993048"/>
                  </a:cubicBezTo>
                  <a:lnTo>
                    <a:pt x="2213067" y="1033482"/>
                  </a:lnTo>
                  <a:lnTo>
                    <a:pt x="1972132" y="1465698"/>
                  </a:lnTo>
                  <a:lnTo>
                    <a:pt x="1731207" y="1033491"/>
                  </a:lnTo>
                  <a:lnTo>
                    <a:pt x="1826152" y="993058"/>
                  </a:lnTo>
                  <a:cubicBezTo>
                    <a:pt x="1871682" y="1010993"/>
                    <a:pt x="1920821" y="1021299"/>
                    <a:pt x="1972132" y="1021299"/>
                  </a:cubicBezTo>
                  <a:close/>
                  <a:moveTo>
                    <a:pt x="1410005" y="1357360"/>
                  </a:moveTo>
                  <a:cubicBezTo>
                    <a:pt x="1414615" y="1204074"/>
                    <a:pt x="1452305" y="1157869"/>
                    <a:pt x="1599381" y="1090451"/>
                  </a:cubicBezTo>
                  <a:lnTo>
                    <a:pt x="1850527" y="1540983"/>
                  </a:lnTo>
                  <a:lnTo>
                    <a:pt x="1410005" y="1540983"/>
                  </a:lnTo>
                  <a:close/>
                  <a:moveTo>
                    <a:pt x="1124255" y="1683858"/>
                  </a:moveTo>
                  <a:lnTo>
                    <a:pt x="2820000" y="1683858"/>
                  </a:lnTo>
                  <a:lnTo>
                    <a:pt x="2820000" y="1826733"/>
                  </a:lnTo>
                  <a:lnTo>
                    <a:pt x="1124255" y="1826733"/>
                  </a:lnTo>
                  <a:close/>
                  <a:moveTo>
                    <a:pt x="1410005" y="2328748"/>
                  </a:moveTo>
                  <a:lnTo>
                    <a:pt x="1410005" y="1969608"/>
                  </a:lnTo>
                  <a:lnTo>
                    <a:pt x="2534260" y="1969608"/>
                  </a:lnTo>
                  <a:lnTo>
                    <a:pt x="2534260" y="2328748"/>
                  </a:lnTo>
                  <a:cubicBezTo>
                    <a:pt x="2335654" y="2338550"/>
                    <a:pt x="2177082" y="2503189"/>
                    <a:pt x="2177082" y="2704195"/>
                  </a:cubicBezTo>
                  <a:lnTo>
                    <a:pt x="2177082" y="2947664"/>
                  </a:lnTo>
                  <a:cubicBezTo>
                    <a:pt x="2177082" y="3043142"/>
                    <a:pt x="2229736" y="3148984"/>
                    <a:pt x="2314023" y="3228099"/>
                  </a:cubicBezTo>
                  <a:lnTo>
                    <a:pt x="2235727" y="3261446"/>
                  </a:lnTo>
                  <a:cubicBezTo>
                    <a:pt x="2197532" y="3277715"/>
                    <a:pt x="2154755" y="3296641"/>
                    <a:pt x="2115779" y="3317377"/>
                  </a:cubicBezTo>
                  <a:cubicBezTo>
                    <a:pt x="2086642" y="3310109"/>
                    <a:pt x="2056200" y="3306194"/>
                    <a:pt x="2024844" y="3306194"/>
                  </a:cubicBezTo>
                  <a:lnTo>
                    <a:pt x="1919440" y="3306194"/>
                  </a:lnTo>
                  <a:cubicBezTo>
                    <a:pt x="1888093" y="3306194"/>
                    <a:pt x="1857642" y="3310109"/>
                    <a:pt x="1828514" y="3317377"/>
                  </a:cubicBezTo>
                  <a:cubicBezTo>
                    <a:pt x="1789557" y="3296650"/>
                    <a:pt x="1746780" y="3277724"/>
                    <a:pt x="1708576" y="3261446"/>
                  </a:cubicBezTo>
                  <a:lnTo>
                    <a:pt x="1630270" y="3228089"/>
                  </a:lnTo>
                  <a:cubicBezTo>
                    <a:pt x="1714548" y="3148975"/>
                    <a:pt x="1767211" y="3043133"/>
                    <a:pt x="1767211" y="2947654"/>
                  </a:cubicBezTo>
                  <a:lnTo>
                    <a:pt x="1767211" y="2704186"/>
                  </a:lnTo>
                  <a:cubicBezTo>
                    <a:pt x="1767192" y="2503189"/>
                    <a:pt x="1608620" y="2338550"/>
                    <a:pt x="1410005" y="2328748"/>
                  </a:cubicBezTo>
                  <a:close/>
                  <a:moveTo>
                    <a:pt x="419252" y="3682118"/>
                  </a:moveTo>
                  <a:cubicBezTo>
                    <a:pt x="419252" y="3553616"/>
                    <a:pt x="523799" y="3449069"/>
                    <a:pt x="652291" y="3449069"/>
                  </a:cubicBezTo>
                  <a:lnTo>
                    <a:pt x="757695" y="3449069"/>
                  </a:lnTo>
                  <a:cubicBezTo>
                    <a:pt x="886196" y="3449069"/>
                    <a:pt x="990743" y="3553616"/>
                    <a:pt x="990743" y="3682118"/>
                  </a:cubicBezTo>
                  <a:lnTo>
                    <a:pt x="990743" y="3925577"/>
                  </a:lnTo>
                  <a:cubicBezTo>
                    <a:pt x="990743" y="4027865"/>
                    <a:pt x="862727" y="4184618"/>
                    <a:pt x="704993" y="4184618"/>
                  </a:cubicBezTo>
                  <a:cubicBezTo>
                    <a:pt x="547259" y="4184618"/>
                    <a:pt x="419243" y="4027865"/>
                    <a:pt x="419243" y="3925577"/>
                  </a:cubicBezTo>
                  <a:lnTo>
                    <a:pt x="419243" y="3682118"/>
                  </a:lnTo>
                  <a:close/>
                  <a:moveTo>
                    <a:pt x="1267130" y="4733925"/>
                  </a:moveTo>
                  <a:lnTo>
                    <a:pt x="142875" y="4733925"/>
                  </a:lnTo>
                  <a:lnTo>
                    <a:pt x="142875" y="4663535"/>
                  </a:lnTo>
                  <a:cubicBezTo>
                    <a:pt x="148047" y="4491552"/>
                    <a:pt x="194739" y="4454405"/>
                    <a:pt x="391001" y="4370813"/>
                  </a:cubicBezTo>
                  <a:lnTo>
                    <a:pt x="559022" y="4299242"/>
                  </a:lnTo>
                  <a:cubicBezTo>
                    <a:pt x="604552" y="4317178"/>
                    <a:pt x="653691" y="4327484"/>
                    <a:pt x="705002" y="4327484"/>
                  </a:cubicBezTo>
                  <a:cubicBezTo>
                    <a:pt x="756314" y="4327484"/>
                    <a:pt x="805453" y="4317178"/>
                    <a:pt x="850983" y="4299242"/>
                  </a:cubicBezTo>
                  <a:lnTo>
                    <a:pt x="1019013" y="4370813"/>
                  </a:lnTo>
                  <a:cubicBezTo>
                    <a:pt x="1215276" y="4454405"/>
                    <a:pt x="1261958" y="4491543"/>
                    <a:pt x="1267130" y="4663535"/>
                  </a:cubicBezTo>
                  <a:close/>
                  <a:moveTo>
                    <a:pt x="1602143" y="4239378"/>
                  </a:moveTo>
                  <a:cubicBezTo>
                    <a:pt x="1480033" y="4291384"/>
                    <a:pt x="1393260" y="4336742"/>
                    <a:pt x="1338577" y="4409180"/>
                  </a:cubicBezTo>
                  <a:cubicBezTo>
                    <a:pt x="1283894" y="4336733"/>
                    <a:pt x="1197112" y="4291384"/>
                    <a:pt x="1075001" y="4239378"/>
                  </a:cubicBezTo>
                  <a:lnTo>
                    <a:pt x="996696" y="4206021"/>
                  </a:lnTo>
                  <a:cubicBezTo>
                    <a:pt x="1080983" y="4126906"/>
                    <a:pt x="1133637" y="4021065"/>
                    <a:pt x="1133637" y="3925577"/>
                  </a:cubicBezTo>
                  <a:lnTo>
                    <a:pt x="1133637" y="3682118"/>
                  </a:lnTo>
                  <a:cubicBezTo>
                    <a:pt x="1133637" y="3570189"/>
                    <a:pt x="1084402" y="3469586"/>
                    <a:pt x="1006526" y="3400663"/>
                  </a:cubicBezTo>
                  <a:cubicBezTo>
                    <a:pt x="1012365" y="3398130"/>
                    <a:pt x="1018280" y="3395577"/>
                    <a:pt x="1024576" y="3392891"/>
                  </a:cubicBezTo>
                  <a:lnTo>
                    <a:pt x="1192597" y="3321330"/>
                  </a:lnTo>
                  <a:cubicBezTo>
                    <a:pt x="1238126" y="3339265"/>
                    <a:pt x="1287266" y="3349581"/>
                    <a:pt x="1338586" y="3349581"/>
                  </a:cubicBezTo>
                  <a:cubicBezTo>
                    <a:pt x="1389907" y="3349581"/>
                    <a:pt x="1439037" y="3339274"/>
                    <a:pt x="1484576" y="3321330"/>
                  </a:cubicBezTo>
                  <a:lnTo>
                    <a:pt x="1652597" y="3392891"/>
                  </a:lnTo>
                  <a:cubicBezTo>
                    <a:pt x="1658884" y="3395567"/>
                    <a:pt x="1664799" y="3398130"/>
                    <a:pt x="1670637" y="3400663"/>
                  </a:cubicBezTo>
                  <a:cubicBezTo>
                    <a:pt x="1592742" y="3469586"/>
                    <a:pt x="1543507" y="3570189"/>
                    <a:pt x="1543507" y="3682118"/>
                  </a:cubicBezTo>
                  <a:lnTo>
                    <a:pt x="1543507" y="3925577"/>
                  </a:lnTo>
                  <a:cubicBezTo>
                    <a:pt x="1543507" y="4021065"/>
                    <a:pt x="1596161" y="4126906"/>
                    <a:pt x="1680448" y="4206021"/>
                  </a:cubicBezTo>
                  <a:close/>
                  <a:moveTo>
                    <a:pt x="1686382" y="3925577"/>
                  </a:moveTo>
                  <a:lnTo>
                    <a:pt x="1686382" y="3682118"/>
                  </a:lnTo>
                  <a:cubicBezTo>
                    <a:pt x="1686382" y="3553616"/>
                    <a:pt x="1790929" y="3449069"/>
                    <a:pt x="1919430" y="3449069"/>
                  </a:cubicBezTo>
                  <a:lnTo>
                    <a:pt x="2024834" y="3449069"/>
                  </a:lnTo>
                  <a:cubicBezTo>
                    <a:pt x="2153336" y="3449069"/>
                    <a:pt x="2257882" y="3553616"/>
                    <a:pt x="2257882" y="3682118"/>
                  </a:cubicBezTo>
                  <a:lnTo>
                    <a:pt x="2257882" y="3925577"/>
                  </a:lnTo>
                  <a:cubicBezTo>
                    <a:pt x="2257882" y="4027865"/>
                    <a:pt x="2129866" y="4184618"/>
                    <a:pt x="1972132" y="4184618"/>
                  </a:cubicBezTo>
                  <a:cubicBezTo>
                    <a:pt x="1814398" y="4184618"/>
                    <a:pt x="1686382" y="4027875"/>
                    <a:pt x="1686382" y="3925577"/>
                  </a:cubicBezTo>
                  <a:close/>
                  <a:moveTo>
                    <a:pt x="2342121" y="4239378"/>
                  </a:moveTo>
                  <a:lnTo>
                    <a:pt x="2263816" y="4206021"/>
                  </a:lnTo>
                  <a:cubicBezTo>
                    <a:pt x="2348103" y="4126906"/>
                    <a:pt x="2400757" y="4021065"/>
                    <a:pt x="2400757" y="3925577"/>
                  </a:cubicBezTo>
                  <a:lnTo>
                    <a:pt x="2400757" y="3682118"/>
                  </a:lnTo>
                  <a:cubicBezTo>
                    <a:pt x="2400757" y="3570189"/>
                    <a:pt x="2351523" y="3469586"/>
                    <a:pt x="2273646" y="3400663"/>
                  </a:cubicBezTo>
                  <a:cubicBezTo>
                    <a:pt x="2279485" y="3398130"/>
                    <a:pt x="2285400" y="3395577"/>
                    <a:pt x="2291696" y="3392891"/>
                  </a:cubicBezTo>
                  <a:lnTo>
                    <a:pt x="2459708" y="3321330"/>
                  </a:lnTo>
                  <a:cubicBezTo>
                    <a:pt x="2505237" y="3339265"/>
                    <a:pt x="2554376" y="3349581"/>
                    <a:pt x="2605688" y="3349581"/>
                  </a:cubicBezTo>
                  <a:cubicBezTo>
                    <a:pt x="2656999" y="3349581"/>
                    <a:pt x="2706138" y="3339274"/>
                    <a:pt x="2751668" y="3321330"/>
                  </a:cubicBezTo>
                  <a:lnTo>
                    <a:pt x="2919679" y="3392891"/>
                  </a:lnTo>
                  <a:cubicBezTo>
                    <a:pt x="2925975" y="3395567"/>
                    <a:pt x="2931881" y="3398130"/>
                    <a:pt x="2937729" y="3400663"/>
                  </a:cubicBezTo>
                  <a:cubicBezTo>
                    <a:pt x="2859853" y="3469586"/>
                    <a:pt x="2810618" y="3570189"/>
                    <a:pt x="2810618" y="3682118"/>
                  </a:cubicBezTo>
                  <a:lnTo>
                    <a:pt x="2810618" y="3925577"/>
                  </a:lnTo>
                  <a:cubicBezTo>
                    <a:pt x="2810618" y="4021065"/>
                    <a:pt x="2863282" y="4126906"/>
                    <a:pt x="2947559" y="4206021"/>
                  </a:cubicBezTo>
                  <a:lnTo>
                    <a:pt x="2869254" y="4239378"/>
                  </a:lnTo>
                  <a:cubicBezTo>
                    <a:pt x="2747143" y="4291384"/>
                    <a:pt x="2660361" y="4336742"/>
                    <a:pt x="2605678" y="4409180"/>
                  </a:cubicBezTo>
                  <a:cubicBezTo>
                    <a:pt x="2551014" y="4336733"/>
                    <a:pt x="2464232" y="4291384"/>
                    <a:pt x="2342121" y="4239378"/>
                  </a:cubicBezTo>
                  <a:close/>
                  <a:moveTo>
                    <a:pt x="3801390" y="4733925"/>
                  </a:moveTo>
                  <a:lnTo>
                    <a:pt x="2677135" y="4733925"/>
                  </a:lnTo>
                  <a:lnTo>
                    <a:pt x="2677135" y="4663535"/>
                  </a:lnTo>
                  <a:cubicBezTo>
                    <a:pt x="2682307" y="4491552"/>
                    <a:pt x="2728989" y="4454405"/>
                    <a:pt x="2925261" y="4370813"/>
                  </a:cubicBezTo>
                  <a:lnTo>
                    <a:pt x="3093292" y="4299242"/>
                  </a:lnTo>
                  <a:cubicBezTo>
                    <a:pt x="3138821" y="4317178"/>
                    <a:pt x="3187960" y="4327484"/>
                    <a:pt x="3239272" y="4327484"/>
                  </a:cubicBezTo>
                  <a:cubicBezTo>
                    <a:pt x="3290583" y="4327484"/>
                    <a:pt x="3339722" y="4317178"/>
                    <a:pt x="3385252" y="4299242"/>
                  </a:cubicBezTo>
                  <a:lnTo>
                    <a:pt x="3553282" y="4370813"/>
                  </a:lnTo>
                  <a:cubicBezTo>
                    <a:pt x="3749535" y="4454405"/>
                    <a:pt x="3796227" y="4491543"/>
                    <a:pt x="3801399" y="4663535"/>
                  </a:cubicBezTo>
                  <a:lnTo>
                    <a:pt x="3801399" y="47339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B6620E25-9C35-80B3-9CC2-94F188567D9F}"/>
                </a:ext>
              </a:extLst>
            </p:cNvPr>
            <p:cNvSpPr/>
            <p:nvPr/>
          </p:nvSpPr>
          <p:spPr>
            <a:xfrm>
              <a:off x="6024562" y="5724525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5FE3A8BE-CE1F-5C6E-0B5A-ACFA6AB2053C}"/>
                </a:ext>
              </a:extLst>
            </p:cNvPr>
            <p:cNvSpPr/>
            <p:nvPr/>
          </p:nvSpPr>
          <p:spPr>
            <a:xfrm>
              <a:off x="616743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6DAE45E6-92F7-337C-861B-4704B1FF999D}"/>
                </a:ext>
              </a:extLst>
            </p:cNvPr>
            <p:cNvSpPr/>
            <p:nvPr/>
          </p:nvSpPr>
          <p:spPr>
            <a:xfrm>
              <a:off x="588168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934585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D6EA58A7-56DC-A530-A037-BD2875108E41}"/>
              </a:ext>
            </a:extLst>
          </p:cNvPr>
          <p:cNvSpPr txBox="1">
            <a:spLocks/>
          </p:cNvSpPr>
          <p:nvPr/>
        </p:nvSpPr>
        <p:spPr>
          <a:xfrm>
            <a:off x="1719719" y="229148"/>
            <a:ext cx="7982188" cy="1058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Proposta de política de atendimento ao discente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0CC6DEE-B92E-739B-976C-E544EE50593B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BF3B8AB-7710-0C70-C677-1C5C9244AA20}"/>
              </a:ext>
            </a:extLst>
          </p:cNvPr>
          <p:cNvSpPr/>
          <p:nvPr/>
        </p:nvSpPr>
        <p:spPr>
          <a:xfrm>
            <a:off x="1819038" y="1349259"/>
            <a:ext cx="7667862" cy="3215267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spcAft>
                <a:spcPts val="1600"/>
              </a:spcAft>
            </a:pPr>
            <a:r>
              <a:rPr lang="pt-B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Karla L. Bento</a:t>
            </a:r>
          </a:p>
          <a:p>
            <a:pPr>
              <a:spcAft>
                <a:spcPts val="1600"/>
              </a:spcAft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Nesse sentido, a proposta de política de atendimento ao docente foi organizada considerando três pontos principais, sendo eles: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Ações de estímulos à permanência e ao êxito (inclui ações de apoio pedagógico e psicossocial /aconselhamento acadêmico);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Formas de concessão de auxílios financeiros e bolsas (inclui bolsas de demanda social, bolsas para projetos de pesquisa e extensão e monitorias);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Ações de combate à evasão e retenção.</a:t>
            </a:r>
          </a:p>
        </p:txBody>
      </p:sp>
      <p:grpSp>
        <p:nvGrpSpPr>
          <p:cNvPr id="9" name="Gráfico 2">
            <a:extLst>
              <a:ext uri="{FF2B5EF4-FFF2-40B4-BE49-F238E27FC236}">
                <a16:creationId xmlns:a16="http://schemas.microsoft.com/office/drawing/2014/main" id="{16E0685F-B81B-3C48-3FCF-CA3E3B3AF893}"/>
              </a:ext>
            </a:extLst>
          </p:cNvPr>
          <p:cNvGrpSpPr>
            <a:grpSpLocks noChangeAspect="1"/>
          </p:cNvGrpSpPr>
          <p:nvPr/>
        </p:nvGrpSpPr>
        <p:grpSpPr>
          <a:xfrm>
            <a:off x="367462" y="620153"/>
            <a:ext cx="737438" cy="911788"/>
            <a:chOff x="4123867" y="990599"/>
            <a:chExt cx="3944264" cy="4876800"/>
          </a:xfrm>
          <a:solidFill>
            <a:schemeClr val="bg1"/>
          </a:solidFill>
        </p:grpSpPr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77CCC78D-EDF1-D0D9-CB8A-0588E94C5F57}"/>
                </a:ext>
              </a:extLst>
            </p:cNvPr>
            <p:cNvSpPr/>
            <p:nvPr/>
          </p:nvSpPr>
          <p:spPr>
            <a:xfrm>
              <a:off x="4123867" y="990600"/>
              <a:ext cx="3944264" cy="4876800"/>
            </a:xfrm>
            <a:custGeom>
              <a:avLst/>
              <a:gdLst>
                <a:gd name="connsiteX0" fmla="*/ 3944236 w 3944264"/>
                <a:gd name="connsiteY0" fmla="*/ 4660411 h 4876800"/>
                <a:gd name="connsiteX1" fmla="*/ 3609251 w 3944264"/>
                <a:gd name="connsiteY1" fmla="*/ 4239368 h 4876800"/>
                <a:gd name="connsiteX2" fmla="*/ 3530946 w 3944264"/>
                <a:gd name="connsiteY2" fmla="*/ 4206012 h 4876800"/>
                <a:gd name="connsiteX3" fmla="*/ 3667887 w 3944264"/>
                <a:gd name="connsiteY3" fmla="*/ 3925567 h 4876800"/>
                <a:gd name="connsiteX4" fmla="*/ 3667887 w 3944264"/>
                <a:gd name="connsiteY4" fmla="*/ 3682108 h 4876800"/>
                <a:gd name="connsiteX5" fmla="*/ 3291964 w 3944264"/>
                <a:gd name="connsiteY5" fmla="*/ 3306185 h 4876800"/>
                <a:gd name="connsiteX6" fmla="*/ 3186560 w 3944264"/>
                <a:gd name="connsiteY6" fmla="*/ 3306185 h 4876800"/>
                <a:gd name="connsiteX7" fmla="*/ 3095635 w 3944264"/>
                <a:gd name="connsiteY7" fmla="*/ 3317367 h 4876800"/>
                <a:gd name="connsiteX8" fmla="*/ 2975696 w 3944264"/>
                <a:gd name="connsiteY8" fmla="*/ 3261436 h 4876800"/>
                <a:gd name="connsiteX9" fmla="*/ 2897391 w 3944264"/>
                <a:gd name="connsiteY9" fmla="*/ 3228089 h 4876800"/>
                <a:gd name="connsiteX10" fmla="*/ 3034322 w 3944264"/>
                <a:gd name="connsiteY10" fmla="*/ 2947654 h 4876800"/>
                <a:gd name="connsiteX11" fmla="*/ 3034322 w 3944264"/>
                <a:gd name="connsiteY11" fmla="*/ 2704186 h 4876800"/>
                <a:gd name="connsiteX12" fmla="*/ 2677135 w 3944264"/>
                <a:gd name="connsiteY12" fmla="*/ 2328739 h 4876800"/>
                <a:gd name="connsiteX13" fmla="*/ 2677135 w 3944264"/>
                <a:gd name="connsiteY13" fmla="*/ 1969599 h 4876800"/>
                <a:gd name="connsiteX14" fmla="*/ 2962885 w 3944264"/>
                <a:gd name="connsiteY14" fmla="*/ 1969599 h 4876800"/>
                <a:gd name="connsiteX15" fmla="*/ 2962885 w 3944264"/>
                <a:gd name="connsiteY15" fmla="*/ 1540974 h 4876800"/>
                <a:gd name="connsiteX16" fmla="*/ 2677135 w 3944264"/>
                <a:gd name="connsiteY16" fmla="*/ 1540974 h 4876800"/>
                <a:gd name="connsiteX17" fmla="*/ 2677135 w 3944264"/>
                <a:gd name="connsiteY17" fmla="*/ 1356274 h 4876800"/>
                <a:gd name="connsiteX18" fmla="*/ 2677106 w 3944264"/>
                <a:gd name="connsiteY18" fmla="*/ 1354198 h 4876800"/>
                <a:gd name="connsiteX19" fmla="*/ 2342121 w 3944264"/>
                <a:gd name="connsiteY19" fmla="*/ 933155 h 4876800"/>
                <a:gd name="connsiteX20" fmla="*/ 2263816 w 3944264"/>
                <a:gd name="connsiteY20" fmla="*/ 899808 h 4876800"/>
                <a:gd name="connsiteX21" fmla="*/ 2400757 w 3944264"/>
                <a:gd name="connsiteY21" fmla="*/ 619382 h 4876800"/>
                <a:gd name="connsiteX22" fmla="*/ 2400757 w 3944264"/>
                <a:gd name="connsiteY22" fmla="*/ 375923 h 4876800"/>
                <a:gd name="connsiteX23" fmla="*/ 2024834 w 3944264"/>
                <a:gd name="connsiteY23" fmla="*/ 0 h 4876800"/>
                <a:gd name="connsiteX24" fmla="*/ 1919430 w 3944264"/>
                <a:gd name="connsiteY24" fmla="*/ 0 h 4876800"/>
                <a:gd name="connsiteX25" fmla="*/ 1543507 w 3944264"/>
                <a:gd name="connsiteY25" fmla="*/ 375923 h 4876800"/>
                <a:gd name="connsiteX26" fmla="*/ 1543507 w 3944264"/>
                <a:gd name="connsiteY26" fmla="*/ 619382 h 4876800"/>
                <a:gd name="connsiteX27" fmla="*/ 1680448 w 3944264"/>
                <a:gd name="connsiteY27" fmla="*/ 899817 h 4876800"/>
                <a:gd name="connsiteX28" fmla="*/ 1602143 w 3944264"/>
                <a:gd name="connsiteY28" fmla="*/ 933164 h 4876800"/>
                <a:gd name="connsiteX29" fmla="*/ 1267168 w 3944264"/>
                <a:gd name="connsiteY29" fmla="*/ 1354207 h 4876800"/>
                <a:gd name="connsiteX30" fmla="*/ 1267149 w 3944264"/>
                <a:gd name="connsiteY30" fmla="*/ 1540974 h 4876800"/>
                <a:gd name="connsiteX31" fmla="*/ 981389 w 3944264"/>
                <a:gd name="connsiteY31" fmla="*/ 1540974 h 4876800"/>
                <a:gd name="connsiteX32" fmla="*/ 981389 w 3944264"/>
                <a:gd name="connsiteY32" fmla="*/ 1969599 h 4876800"/>
                <a:gd name="connsiteX33" fmla="*/ 1267139 w 3944264"/>
                <a:gd name="connsiteY33" fmla="*/ 1969599 h 4876800"/>
                <a:gd name="connsiteX34" fmla="*/ 1267139 w 3944264"/>
                <a:gd name="connsiteY34" fmla="*/ 2328739 h 4876800"/>
                <a:gd name="connsiteX35" fmla="*/ 909952 w 3944264"/>
                <a:gd name="connsiteY35" fmla="*/ 2704186 h 4876800"/>
                <a:gd name="connsiteX36" fmla="*/ 909952 w 3944264"/>
                <a:gd name="connsiteY36" fmla="*/ 2754478 h 4876800"/>
                <a:gd name="connsiteX37" fmla="*/ 1052827 w 3944264"/>
                <a:gd name="connsiteY37" fmla="*/ 2754478 h 4876800"/>
                <a:gd name="connsiteX38" fmla="*/ 1052827 w 3944264"/>
                <a:gd name="connsiteY38" fmla="*/ 2704186 h 4876800"/>
                <a:gd name="connsiteX39" fmla="*/ 1285866 w 3944264"/>
                <a:gd name="connsiteY39" fmla="*/ 2471138 h 4876800"/>
                <a:gd name="connsiteX40" fmla="*/ 1391279 w 3944264"/>
                <a:gd name="connsiteY40" fmla="*/ 2471138 h 4876800"/>
                <a:gd name="connsiteX41" fmla="*/ 1624327 w 3944264"/>
                <a:gd name="connsiteY41" fmla="*/ 2704186 h 4876800"/>
                <a:gd name="connsiteX42" fmla="*/ 1624327 w 3944264"/>
                <a:gd name="connsiteY42" fmla="*/ 2947654 h 4876800"/>
                <a:gd name="connsiteX43" fmla="*/ 1338577 w 3944264"/>
                <a:gd name="connsiteY43" fmla="*/ 3206696 h 4876800"/>
                <a:gd name="connsiteX44" fmla="*/ 1052827 w 3944264"/>
                <a:gd name="connsiteY44" fmla="*/ 2947654 h 4876800"/>
                <a:gd name="connsiteX45" fmla="*/ 1052827 w 3944264"/>
                <a:gd name="connsiteY45" fmla="*/ 2897353 h 4876800"/>
                <a:gd name="connsiteX46" fmla="*/ 909952 w 3944264"/>
                <a:gd name="connsiteY46" fmla="*/ 2897353 h 4876800"/>
                <a:gd name="connsiteX47" fmla="*/ 909952 w 3944264"/>
                <a:gd name="connsiteY47" fmla="*/ 2947654 h 4876800"/>
                <a:gd name="connsiteX48" fmla="*/ 1046893 w 3944264"/>
                <a:gd name="connsiteY48" fmla="*/ 3228089 h 4876800"/>
                <a:gd name="connsiteX49" fmla="*/ 968597 w 3944264"/>
                <a:gd name="connsiteY49" fmla="*/ 3261436 h 4876800"/>
                <a:gd name="connsiteX50" fmla="*/ 848649 w 3944264"/>
                <a:gd name="connsiteY50" fmla="*/ 3317367 h 4876800"/>
                <a:gd name="connsiteX51" fmla="*/ 757714 w 3944264"/>
                <a:gd name="connsiteY51" fmla="*/ 3306185 h 4876800"/>
                <a:gd name="connsiteX52" fmla="*/ 652310 w 3944264"/>
                <a:gd name="connsiteY52" fmla="*/ 3306185 h 4876800"/>
                <a:gd name="connsiteX53" fmla="*/ 276396 w 3944264"/>
                <a:gd name="connsiteY53" fmla="*/ 3682108 h 4876800"/>
                <a:gd name="connsiteX54" fmla="*/ 276396 w 3944264"/>
                <a:gd name="connsiteY54" fmla="*/ 3925567 h 4876800"/>
                <a:gd name="connsiteX55" fmla="*/ 413337 w 3944264"/>
                <a:gd name="connsiteY55" fmla="*/ 4206012 h 4876800"/>
                <a:gd name="connsiteX56" fmla="*/ 335032 w 3944264"/>
                <a:gd name="connsiteY56" fmla="*/ 4239368 h 4876800"/>
                <a:gd name="connsiteX57" fmla="*/ 57 w 3944264"/>
                <a:gd name="connsiteY57" fmla="*/ 4660411 h 4876800"/>
                <a:gd name="connsiteX58" fmla="*/ 0 w 3944264"/>
                <a:gd name="connsiteY58" fmla="*/ 4876800 h 4876800"/>
                <a:gd name="connsiteX59" fmla="*/ 1757820 w 3944264"/>
                <a:gd name="connsiteY59" fmla="*/ 4876800 h 4876800"/>
                <a:gd name="connsiteX60" fmla="*/ 1757820 w 3944264"/>
                <a:gd name="connsiteY60" fmla="*/ 4733925 h 4876800"/>
                <a:gd name="connsiteX61" fmla="*/ 1410005 w 3944264"/>
                <a:gd name="connsiteY61" fmla="*/ 4733925 h 4876800"/>
                <a:gd name="connsiteX62" fmla="*/ 1410005 w 3944264"/>
                <a:gd name="connsiteY62" fmla="*/ 4663698 h 4876800"/>
                <a:gd name="connsiteX63" fmla="*/ 1658131 w 3944264"/>
                <a:gd name="connsiteY63" fmla="*/ 4370813 h 4876800"/>
                <a:gd name="connsiteX64" fmla="*/ 1826162 w 3944264"/>
                <a:gd name="connsiteY64" fmla="*/ 4299242 h 4876800"/>
                <a:gd name="connsiteX65" fmla="*/ 1972142 w 3944264"/>
                <a:gd name="connsiteY65" fmla="*/ 4327484 h 4876800"/>
                <a:gd name="connsiteX66" fmla="*/ 2118122 w 3944264"/>
                <a:gd name="connsiteY66" fmla="*/ 4299242 h 4876800"/>
                <a:gd name="connsiteX67" fmla="*/ 2286152 w 3944264"/>
                <a:gd name="connsiteY67" fmla="*/ 4370813 h 4876800"/>
                <a:gd name="connsiteX68" fmla="*/ 2534298 w 3944264"/>
                <a:gd name="connsiteY68" fmla="*/ 4664507 h 4876800"/>
                <a:gd name="connsiteX69" fmla="*/ 2534260 w 3944264"/>
                <a:gd name="connsiteY69" fmla="*/ 4733925 h 4876800"/>
                <a:gd name="connsiteX70" fmla="*/ 2186445 w 3944264"/>
                <a:gd name="connsiteY70" fmla="*/ 4733925 h 4876800"/>
                <a:gd name="connsiteX71" fmla="*/ 2186445 w 3944264"/>
                <a:gd name="connsiteY71" fmla="*/ 4876800 h 4876800"/>
                <a:gd name="connsiteX72" fmla="*/ 3944265 w 3944264"/>
                <a:gd name="connsiteY72" fmla="*/ 4876800 h 4876800"/>
                <a:gd name="connsiteX73" fmla="*/ 3944265 w 3944264"/>
                <a:gd name="connsiteY73" fmla="*/ 4662488 h 4876800"/>
                <a:gd name="connsiteX74" fmla="*/ 3291964 w 3944264"/>
                <a:gd name="connsiteY74" fmla="*/ 3449069 h 4876800"/>
                <a:gd name="connsiteX75" fmla="*/ 3525012 w 3944264"/>
                <a:gd name="connsiteY75" fmla="*/ 3682118 h 4876800"/>
                <a:gd name="connsiteX76" fmla="*/ 3525012 w 3944264"/>
                <a:gd name="connsiteY76" fmla="*/ 3925577 h 4876800"/>
                <a:gd name="connsiteX77" fmla="*/ 3239262 w 3944264"/>
                <a:gd name="connsiteY77" fmla="*/ 4184618 h 4876800"/>
                <a:gd name="connsiteX78" fmla="*/ 2953512 w 3944264"/>
                <a:gd name="connsiteY78" fmla="*/ 3925577 h 4876800"/>
                <a:gd name="connsiteX79" fmla="*/ 2953512 w 3944264"/>
                <a:gd name="connsiteY79" fmla="*/ 3682118 h 4876800"/>
                <a:gd name="connsiteX80" fmla="*/ 3186560 w 3944264"/>
                <a:gd name="connsiteY80" fmla="*/ 3449069 h 4876800"/>
                <a:gd name="connsiteX81" fmla="*/ 2891447 w 3944264"/>
                <a:gd name="connsiteY81" fmla="*/ 2704195 h 4876800"/>
                <a:gd name="connsiteX82" fmla="*/ 2891447 w 3944264"/>
                <a:gd name="connsiteY82" fmla="*/ 2947664 h 4876800"/>
                <a:gd name="connsiteX83" fmla="*/ 2605707 w 3944264"/>
                <a:gd name="connsiteY83" fmla="*/ 3206706 h 4876800"/>
                <a:gd name="connsiteX84" fmla="*/ 2319957 w 3944264"/>
                <a:gd name="connsiteY84" fmla="*/ 2947664 h 4876800"/>
                <a:gd name="connsiteX85" fmla="*/ 2319957 w 3944264"/>
                <a:gd name="connsiteY85" fmla="*/ 2704195 h 4876800"/>
                <a:gd name="connsiteX86" fmla="*/ 2552995 w 3944264"/>
                <a:gd name="connsiteY86" fmla="*/ 2471147 h 4876800"/>
                <a:gd name="connsiteX87" fmla="*/ 2658408 w 3944264"/>
                <a:gd name="connsiteY87" fmla="*/ 2471147 h 4876800"/>
                <a:gd name="connsiteX88" fmla="*/ 2891447 w 3944264"/>
                <a:gd name="connsiteY88" fmla="*/ 2704195 h 4876800"/>
                <a:gd name="connsiteX89" fmla="*/ 2534260 w 3944264"/>
                <a:gd name="connsiteY89" fmla="*/ 1357341 h 4876800"/>
                <a:gd name="connsiteX90" fmla="*/ 2534260 w 3944264"/>
                <a:gd name="connsiteY90" fmla="*/ 1540983 h 4876800"/>
                <a:gd name="connsiteX91" fmla="*/ 2093748 w 3944264"/>
                <a:gd name="connsiteY91" fmla="*/ 1540983 h 4876800"/>
                <a:gd name="connsiteX92" fmla="*/ 2344893 w 3944264"/>
                <a:gd name="connsiteY92" fmla="*/ 1090451 h 4876800"/>
                <a:gd name="connsiteX93" fmla="*/ 2534260 w 3944264"/>
                <a:gd name="connsiteY93" fmla="*/ 1357341 h 4876800"/>
                <a:gd name="connsiteX94" fmla="*/ 1686382 w 3944264"/>
                <a:gd name="connsiteY94" fmla="*/ 447361 h 4876800"/>
                <a:gd name="connsiteX95" fmla="*/ 2257882 w 3944264"/>
                <a:gd name="connsiteY95" fmla="*/ 447361 h 4876800"/>
                <a:gd name="connsiteX96" fmla="*/ 2257882 w 3944264"/>
                <a:gd name="connsiteY96" fmla="*/ 619382 h 4876800"/>
                <a:gd name="connsiteX97" fmla="*/ 1972132 w 3944264"/>
                <a:gd name="connsiteY97" fmla="*/ 878424 h 4876800"/>
                <a:gd name="connsiteX98" fmla="*/ 1686382 w 3944264"/>
                <a:gd name="connsiteY98" fmla="*/ 619382 h 4876800"/>
                <a:gd name="connsiteX99" fmla="*/ 1919430 w 3944264"/>
                <a:gd name="connsiteY99" fmla="*/ 142875 h 4876800"/>
                <a:gd name="connsiteX100" fmla="*/ 2024834 w 3944264"/>
                <a:gd name="connsiteY100" fmla="*/ 142875 h 4876800"/>
                <a:gd name="connsiteX101" fmla="*/ 2246633 w 3944264"/>
                <a:gd name="connsiteY101" fmla="*/ 304486 h 4876800"/>
                <a:gd name="connsiteX102" fmla="*/ 1697622 w 3944264"/>
                <a:gd name="connsiteY102" fmla="*/ 304486 h 4876800"/>
                <a:gd name="connsiteX103" fmla="*/ 1919430 w 3944264"/>
                <a:gd name="connsiteY103" fmla="*/ 142875 h 4876800"/>
                <a:gd name="connsiteX104" fmla="*/ 1972132 w 3944264"/>
                <a:gd name="connsiteY104" fmla="*/ 1021299 h 4876800"/>
                <a:gd name="connsiteX105" fmla="*/ 2118122 w 3944264"/>
                <a:gd name="connsiteY105" fmla="*/ 993048 h 4876800"/>
                <a:gd name="connsiteX106" fmla="*/ 2213067 w 3944264"/>
                <a:gd name="connsiteY106" fmla="*/ 1033482 h 4876800"/>
                <a:gd name="connsiteX107" fmla="*/ 1972132 w 3944264"/>
                <a:gd name="connsiteY107" fmla="*/ 1465698 h 4876800"/>
                <a:gd name="connsiteX108" fmla="*/ 1731207 w 3944264"/>
                <a:gd name="connsiteY108" fmla="*/ 1033491 h 4876800"/>
                <a:gd name="connsiteX109" fmla="*/ 1826152 w 3944264"/>
                <a:gd name="connsiteY109" fmla="*/ 993058 h 4876800"/>
                <a:gd name="connsiteX110" fmla="*/ 1972132 w 3944264"/>
                <a:gd name="connsiteY110" fmla="*/ 1021299 h 4876800"/>
                <a:gd name="connsiteX111" fmla="*/ 1410005 w 3944264"/>
                <a:gd name="connsiteY111" fmla="*/ 1357360 h 4876800"/>
                <a:gd name="connsiteX112" fmla="*/ 1599381 w 3944264"/>
                <a:gd name="connsiteY112" fmla="*/ 1090451 h 4876800"/>
                <a:gd name="connsiteX113" fmla="*/ 1850527 w 3944264"/>
                <a:gd name="connsiteY113" fmla="*/ 1540983 h 4876800"/>
                <a:gd name="connsiteX114" fmla="*/ 1410005 w 3944264"/>
                <a:gd name="connsiteY114" fmla="*/ 1540983 h 4876800"/>
                <a:gd name="connsiteX115" fmla="*/ 1124255 w 3944264"/>
                <a:gd name="connsiteY115" fmla="*/ 1683858 h 4876800"/>
                <a:gd name="connsiteX116" fmla="*/ 2820000 w 3944264"/>
                <a:gd name="connsiteY116" fmla="*/ 1683858 h 4876800"/>
                <a:gd name="connsiteX117" fmla="*/ 2820000 w 3944264"/>
                <a:gd name="connsiteY117" fmla="*/ 1826733 h 4876800"/>
                <a:gd name="connsiteX118" fmla="*/ 1124255 w 3944264"/>
                <a:gd name="connsiteY118" fmla="*/ 1826733 h 4876800"/>
                <a:gd name="connsiteX119" fmla="*/ 1410005 w 3944264"/>
                <a:gd name="connsiteY119" fmla="*/ 2328748 h 4876800"/>
                <a:gd name="connsiteX120" fmla="*/ 1410005 w 3944264"/>
                <a:gd name="connsiteY120" fmla="*/ 1969608 h 4876800"/>
                <a:gd name="connsiteX121" fmla="*/ 2534260 w 3944264"/>
                <a:gd name="connsiteY121" fmla="*/ 1969608 h 4876800"/>
                <a:gd name="connsiteX122" fmla="*/ 2534260 w 3944264"/>
                <a:gd name="connsiteY122" fmla="*/ 2328748 h 4876800"/>
                <a:gd name="connsiteX123" fmla="*/ 2177082 w 3944264"/>
                <a:gd name="connsiteY123" fmla="*/ 2704195 h 4876800"/>
                <a:gd name="connsiteX124" fmla="*/ 2177082 w 3944264"/>
                <a:gd name="connsiteY124" fmla="*/ 2947664 h 4876800"/>
                <a:gd name="connsiteX125" fmla="*/ 2314023 w 3944264"/>
                <a:gd name="connsiteY125" fmla="*/ 3228099 h 4876800"/>
                <a:gd name="connsiteX126" fmla="*/ 2235727 w 3944264"/>
                <a:gd name="connsiteY126" fmla="*/ 3261446 h 4876800"/>
                <a:gd name="connsiteX127" fmla="*/ 2115779 w 3944264"/>
                <a:gd name="connsiteY127" fmla="*/ 3317377 h 4876800"/>
                <a:gd name="connsiteX128" fmla="*/ 2024844 w 3944264"/>
                <a:gd name="connsiteY128" fmla="*/ 3306194 h 4876800"/>
                <a:gd name="connsiteX129" fmla="*/ 1919440 w 3944264"/>
                <a:gd name="connsiteY129" fmla="*/ 3306194 h 4876800"/>
                <a:gd name="connsiteX130" fmla="*/ 1828514 w 3944264"/>
                <a:gd name="connsiteY130" fmla="*/ 3317377 h 4876800"/>
                <a:gd name="connsiteX131" fmla="*/ 1708576 w 3944264"/>
                <a:gd name="connsiteY131" fmla="*/ 3261446 h 4876800"/>
                <a:gd name="connsiteX132" fmla="*/ 1630270 w 3944264"/>
                <a:gd name="connsiteY132" fmla="*/ 3228089 h 4876800"/>
                <a:gd name="connsiteX133" fmla="*/ 1767211 w 3944264"/>
                <a:gd name="connsiteY133" fmla="*/ 2947654 h 4876800"/>
                <a:gd name="connsiteX134" fmla="*/ 1767211 w 3944264"/>
                <a:gd name="connsiteY134" fmla="*/ 2704186 h 4876800"/>
                <a:gd name="connsiteX135" fmla="*/ 1410005 w 3944264"/>
                <a:gd name="connsiteY135" fmla="*/ 2328748 h 4876800"/>
                <a:gd name="connsiteX136" fmla="*/ 419252 w 3944264"/>
                <a:gd name="connsiteY136" fmla="*/ 3682118 h 4876800"/>
                <a:gd name="connsiteX137" fmla="*/ 652291 w 3944264"/>
                <a:gd name="connsiteY137" fmla="*/ 3449069 h 4876800"/>
                <a:gd name="connsiteX138" fmla="*/ 757695 w 3944264"/>
                <a:gd name="connsiteY138" fmla="*/ 3449069 h 4876800"/>
                <a:gd name="connsiteX139" fmla="*/ 990743 w 3944264"/>
                <a:gd name="connsiteY139" fmla="*/ 3682118 h 4876800"/>
                <a:gd name="connsiteX140" fmla="*/ 990743 w 3944264"/>
                <a:gd name="connsiteY140" fmla="*/ 3925577 h 4876800"/>
                <a:gd name="connsiteX141" fmla="*/ 704993 w 3944264"/>
                <a:gd name="connsiteY141" fmla="*/ 4184618 h 4876800"/>
                <a:gd name="connsiteX142" fmla="*/ 419243 w 3944264"/>
                <a:gd name="connsiteY142" fmla="*/ 3925577 h 4876800"/>
                <a:gd name="connsiteX143" fmla="*/ 419243 w 3944264"/>
                <a:gd name="connsiteY143" fmla="*/ 3682118 h 4876800"/>
                <a:gd name="connsiteX144" fmla="*/ 1267130 w 3944264"/>
                <a:gd name="connsiteY144" fmla="*/ 4733925 h 4876800"/>
                <a:gd name="connsiteX145" fmla="*/ 142875 w 3944264"/>
                <a:gd name="connsiteY145" fmla="*/ 4733925 h 4876800"/>
                <a:gd name="connsiteX146" fmla="*/ 142875 w 3944264"/>
                <a:gd name="connsiteY146" fmla="*/ 4663535 h 4876800"/>
                <a:gd name="connsiteX147" fmla="*/ 391001 w 3944264"/>
                <a:gd name="connsiteY147" fmla="*/ 4370813 h 4876800"/>
                <a:gd name="connsiteX148" fmla="*/ 559022 w 3944264"/>
                <a:gd name="connsiteY148" fmla="*/ 4299242 h 4876800"/>
                <a:gd name="connsiteX149" fmla="*/ 705002 w 3944264"/>
                <a:gd name="connsiteY149" fmla="*/ 4327484 h 4876800"/>
                <a:gd name="connsiteX150" fmla="*/ 850983 w 3944264"/>
                <a:gd name="connsiteY150" fmla="*/ 4299242 h 4876800"/>
                <a:gd name="connsiteX151" fmla="*/ 1019013 w 3944264"/>
                <a:gd name="connsiteY151" fmla="*/ 4370813 h 4876800"/>
                <a:gd name="connsiteX152" fmla="*/ 1267130 w 3944264"/>
                <a:gd name="connsiteY152" fmla="*/ 4663535 h 4876800"/>
                <a:gd name="connsiteX153" fmla="*/ 1602143 w 3944264"/>
                <a:gd name="connsiteY153" fmla="*/ 4239378 h 4876800"/>
                <a:gd name="connsiteX154" fmla="*/ 1338577 w 3944264"/>
                <a:gd name="connsiteY154" fmla="*/ 4409180 h 4876800"/>
                <a:gd name="connsiteX155" fmla="*/ 1075001 w 3944264"/>
                <a:gd name="connsiteY155" fmla="*/ 4239378 h 4876800"/>
                <a:gd name="connsiteX156" fmla="*/ 996696 w 3944264"/>
                <a:gd name="connsiteY156" fmla="*/ 4206021 h 4876800"/>
                <a:gd name="connsiteX157" fmla="*/ 1133637 w 3944264"/>
                <a:gd name="connsiteY157" fmla="*/ 3925577 h 4876800"/>
                <a:gd name="connsiteX158" fmla="*/ 1133637 w 3944264"/>
                <a:gd name="connsiteY158" fmla="*/ 3682118 h 4876800"/>
                <a:gd name="connsiteX159" fmla="*/ 1006526 w 3944264"/>
                <a:gd name="connsiteY159" fmla="*/ 3400663 h 4876800"/>
                <a:gd name="connsiteX160" fmla="*/ 1024576 w 3944264"/>
                <a:gd name="connsiteY160" fmla="*/ 3392891 h 4876800"/>
                <a:gd name="connsiteX161" fmla="*/ 1192597 w 3944264"/>
                <a:gd name="connsiteY161" fmla="*/ 3321330 h 4876800"/>
                <a:gd name="connsiteX162" fmla="*/ 1338586 w 3944264"/>
                <a:gd name="connsiteY162" fmla="*/ 3349581 h 4876800"/>
                <a:gd name="connsiteX163" fmla="*/ 1484576 w 3944264"/>
                <a:gd name="connsiteY163" fmla="*/ 3321330 h 4876800"/>
                <a:gd name="connsiteX164" fmla="*/ 1652597 w 3944264"/>
                <a:gd name="connsiteY164" fmla="*/ 3392891 h 4876800"/>
                <a:gd name="connsiteX165" fmla="*/ 1670637 w 3944264"/>
                <a:gd name="connsiteY165" fmla="*/ 3400663 h 4876800"/>
                <a:gd name="connsiteX166" fmla="*/ 1543507 w 3944264"/>
                <a:gd name="connsiteY166" fmla="*/ 3682118 h 4876800"/>
                <a:gd name="connsiteX167" fmla="*/ 1543507 w 3944264"/>
                <a:gd name="connsiteY167" fmla="*/ 3925577 h 4876800"/>
                <a:gd name="connsiteX168" fmla="*/ 1680448 w 3944264"/>
                <a:gd name="connsiteY168" fmla="*/ 4206021 h 4876800"/>
                <a:gd name="connsiteX169" fmla="*/ 1686382 w 3944264"/>
                <a:gd name="connsiteY169" fmla="*/ 3925577 h 4876800"/>
                <a:gd name="connsiteX170" fmla="*/ 1686382 w 3944264"/>
                <a:gd name="connsiteY170" fmla="*/ 3682118 h 4876800"/>
                <a:gd name="connsiteX171" fmla="*/ 1919430 w 3944264"/>
                <a:gd name="connsiteY171" fmla="*/ 3449069 h 4876800"/>
                <a:gd name="connsiteX172" fmla="*/ 2024834 w 3944264"/>
                <a:gd name="connsiteY172" fmla="*/ 3449069 h 4876800"/>
                <a:gd name="connsiteX173" fmla="*/ 2257882 w 3944264"/>
                <a:gd name="connsiteY173" fmla="*/ 3682118 h 4876800"/>
                <a:gd name="connsiteX174" fmla="*/ 2257882 w 3944264"/>
                <a:gd name="connsiteY174" fmla="*/ 3925577 h 4876800"/>
                <a:gd name="connsiteX175" fmla="*/ 1972132 w 3944264"/>
                <a:gd name="connsiteY175" fmla="*/ 4184618 h 4876800"/>
                <a:gd name="connsiteX176" fmla="*/ 1686382 w 3944264"/>
                <a:gd name="connsiteY176" fmla="*/ 3925577 h 4876800"/>
                <a:gd name="connsiteX177" fmla="*/ 2342121 w 3944264"/>
                <a:gd name="connsiteY177" fmla="*/ 4239378 h 4876800"/>
                <a:gd name="connsiteX178" fmla="*/ 2263816 w 3944264"/>
                <a:gd name="connsiteY178" fmla="*/ 4206021 h 4876800"/>
                <a:gd name="connsiteX179" fmla="*/ 2400757 w 3944264"/>
                <a:gd name="connsiteY179" fmla="*/ 3925577 h 4876800"/>
                <a:gd name="connsiteX180" fmla="*/ 2400757 w 3944264"/>
                <a:gd name="connsiteY180" fmla="*/ 3682118 h 4876800"/>
                <a:gd name="connsiteX181" fmla="*/ 2273646 w 3944264"/>
                <a:gd name="connsiteY181" fmla="*/ 3400663 h 4876800"/>
                <a:gd name="connsiteX182" fmla="*/ 2291696 w 3944264"/>
                <a:gd name="connsiteY182" fmla="*/ 3392891 h 4876800"/>
                <a:gd name="connsiteX183" fmla="*/ 2459708 w 3944264"/>
                <a:gd name="connsiteY183" fmla="*/ 3321330 h 4876800"/>
                <a:gd name="connsiteX184" fmla="*/ 2605688 w 3944264"/>
                <a:gd name="connsiteY184" fmla="*/ 3349581 h 4876800"/>
                <a:gd name="connsiteX185" fmla="*/ 2751668 w 3944264"/>
                <a:gd name="connsiteY185" fmla="*/ 3321330 h 4876800"/>
                <a:gd name="connsiteX186" fmla="*/ 2919679 w 3944264"/>
                <a:gd name="connsiteY186" fmla="*/ 3392891 h 4876800"/>
                <a:gd name="connsiteX187" fmla="*/ 2937729 w 3944264"/>
                <a:gd name="connsiteY187" fmla="*/ 3400663 h 4876800"/>
                <a:gd name="connsiteX188" fmla="*/ 2810618 w 3944264"/>
                <a:gd name="connsiteY188" fmla="*/ 3682118 h 4876800"/>
                <a:gd name="connsiteX189" fmla="*/ 2810618 w 3944264"/>
                <a:gd name="connsiteY189" fmla="*/ 3925577 h 4876800"/>
                <a:gd name="connsiteX190" fmla="*/ 2947559 w 3944264"/>
                <a:gd name="connsiteY190" fmla="*/ 4206021 h 4876800"/>
                <a:gd name="connsiteX191" fmla="*/ 2869254 w 3944264"/>
                <a:gd name="connsiteY191" fmla="*/ 4239378 h 4876800"/>
                <a:gd name="connsiteX192" fmla="*/ 2605678 w 3944264"/>
                <a:gd name="connsiteY192" fmla="*/ 4409180 h 4876800"/>
                <a:gd name="connsiteX193" fmla="*/ 2342121 w 3944264"/>
                <a:gd name="connsiteY193" fmla="*/ 4239378 h 4876800"/>
                <a:gd name="connsiteX194" fmla="*/ 3801390 w 3944264"/>
                <a:gd name="connsiteY194" fmla="*/ 4733925 h 4876800"/>
                <a:gd name="connsiteX195" fmla="*/ 2677135 w 3944264"/>
                <a:gd name="connsiteY195" fmla="*/ 4733925 h 4876800"/>
                <a:gd name="connsiteX196" fmla="*/ 2677135 w 3944264"/>
                <a:gd name="connsiteY196" fmla="*/ 4663535 h 4876800"/>
                <a:gd name="connsiteX197" fmla="*/ 2925261 w 3944264"/>
                <a:gd name="connsiteY197" fmla="*/ 4370813 h 4876800"/>
                <a:gd name="connsiteX198" fmla="*/ 3093292 w 3944264"/>
                <a:gd name="connsiteY198" fmla="*/ 4299242 h 4876800"/>
                <a:gd name="connsiteX199" fmla="*/ 3239272 w 3944264"/>
                <a:gd name="connsiteY199" fmla="*/ 4327484 h 4876800"/>
                <a:gd name="connsiteX200" fmla="*/ 3385252 w 3944264"/>
                <a:gd name="connsiteY200" fmla="*/ 4299242 h 4876800"/>
                <a:gd name="connsiteX201" fmla="*/ 3553282 w 3944264"/>
                <a:gd name="connsiteY201" fmla="*/ 4370813 h 4876800"/>
                <a:gd name="connsiteX202" fmla="*/ 3801399 w 3944264"/>
                <a:gd name="connsiteY202" fmla="*/ 4663535 h 4876800"/>
                <a:gd name="connsiteX203" fmla="*/ 3801399 w 3944264"/>
                <a:gd name="connsiteY203" fmla="*/ 4733925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944264" h="4876800">
                  <a:moveTo>
                    <a:pt x="3944236" y="4660411"/>
                  </a:moveTo>
                  <a:cubicBezTo>
                    <a:pt x="3936854" y="4406351"/>
                    <a:pt x="3831384" y="4333980"/>
                    <a:pt x="3609251" y="4239368"/>
                  </a:cubicBezTo>
                  <a:lnTo>
                    <a:pt x="3530946" y="4206012"/>
                  </a:lnTo>
                  <a:cubicBezTo>
                    <a:pt x="3615233" y="4126897"/>
                    <a:pt x="3667887" y="4021055"/>
                    <a:pt x="3667887" y="3925567"/>
                  </a:cubicBezTo>
                  <a:lnTo>
                    <a:pt x="3667887" y="3682108"/>
                  </a:lnTo>
                  <a:cubicBezTo>
                    <a:pt x="3667887" y="3474825"/>
                    <a:pt x="3499247" y="3306185"/>
                    <a:pt x="3291964" y="3306185"/>
                  </a:cubicBezTo>
                  <a:lnTo>
                    <a:pt x="3186560" y="3306185"/>
                  </a:lnTo>
                  <a:cubicBezTo>
                    <a:pt x="3155204" y="3306185"/>
                    <a:pt x="3124762" y="3310100"/>
                    <a:pt x="3095635" y="3317367"/>
                  </a:cubicBezTo>
                  <a:cubicBezTo>
                    <a:pt x="3056687" y="3296650"/>
                    <a:pt x="3013901" y="3277715"/>
                    <a:pt x="2975696" y="3261436"/>
                  </a:cubicBezTo>
                  <a:lnTo>
                    <a:pt x="2897391" y="3228089"/>
                  </a:lnTo>
                  <a:cubicBezTo>
                    <a:pt x="2981668" y="3148975"/>
                    <a:pt x="3034322" y="3043133"/>
                    <a:pt x="3034322" y="2947654"/>
                  </a:cubicBezTo>
                  <a:lnTo>
                    <a:pt x="3034322" y="2704186"/>
                  </a:lnTo>
                  <a:cubicBezTo>
                    <a:pt x="3034322" y="2503180"/>
                    <a:pt x="2875750" y="2338530"/>
                    <a:pt x="2677135" y="2328739"/>
                  </a:cubicBezTo>
                  <a:lnTo>
                    <a:pt x="2677135" y="1969599"/>
                  </a:lnTo>
                  <a:lnTo>
                    <a:pt x="2962885" y="1969599"/>
                  </a:lnTo>
                  <a:lnTo>
                    <a:pt x="2962885" y="1540974"/>
                  </a:lnTo>
                  <a:lnTo>
                    <a:pt x="2677135" y="1540974"/>
                  </a:lnTo>
                  <a:lnTo>
                    <a:pt x="2677135" y="1356274"/>
                  </a:lnTo>
                  <a:lnTo>
                    <a:pt x="2677106" y="1354198"/>
                  </a:lnTo>
                  <a:cubicBezTo>
                    <a:pt x="2669724" y="1100147"/>
                    <a:pt x="2564254" y="1027767"/>
                    <a:pt x="2342121" y="933155"/>
                  </a:cubicBezTo>
                  <a:lnTo>
                    <a:pt x="2263816" y="899808"/>
                  </a:lnTo>
                  <a:cubicBezTo>
                    <a:pt x="2348103" y="820712"/>
                    <a:pt x="2400757" y="714870"/>
                    <a:pt x="2400757" y="619382"/>
                  </a:cubicBezTo>
                  <a:lnTo>
                    <a:pt x="2400757" y="375923"/>
                  </a:lnTo>
                  <a:cubicBezTo>
                    <a:pt x="2400757" y="168640"/>
                    <a:pt x="2232117" y="0"/>
                    <a:pt x="2024834" y="0"/>
                  </a:cubicBezTo>
                  <a:lnTo>
                    <a:pt x="1919430" y="0"/>
                  </a:lnTo>
                  <a:cubicBezTo>
                    <a:pt x="1712147" y="0"/>
                    <a:pt x="1543507" y="168640"/>
                    <a:pt x="1543507" y="375923"/>
                  </a:cubicBezTo>
                  <a:lnTo>
                    <a:pt x="1543507" y="619382"/>
                  </a:lnTo>
                  <a:cubicBezTo>
                    <a:pt x="1543507" y="714870"/>
                    <a:pt x="1596161" y="820712"/>
                    <a:pt x="1680448" y="899817"/>
                  </a:cubicBezTo>
                  <a:lnTo>
                    <a:pt x="1602143" y="933164"/>
                  </a:lnTo>
                  <a:cubicBezTo>
                    <a:pt x="1380011" y="1027776"/>
                    <a:pt x="1274540" y="1100157"/>
                    <a:pt x="1267168" y="1354207"/>
                  </a:cubicBezTo>
                  <a:lnTo>
                    <a:pt x="1267149" y="1540974"/>
                  </a:lnTo>
                  <a:lnTo>
                    <a:pt x="981389" y="1540974"/>
                  </a:lnTo>
                  <a:lnTo>
                    <a:pt x="981389" y="1969599"/>
                  </a:lnTo>
                  <a:lnTo>
                    <a:pt x="1267139" y="1969599"/>
                  </a:lnTo>
                  <a:lnTo>
                    <a:pt x="1267139" y="2328739"/>
                  </a:lnTo>
                  <a:cubicBezTo>
                    <a:pt x="1068534" y="2338540"/>
                    <a:pt x="909952" y="2503180"/>
                    <a:pt x="909952" y="2704186"/>
                  </a:cubicBezTo>
                  <a:lnTo>
                    <a:pt x="909952" y="2754478"/>
                  </a:lnTo>
                  <a:lnTo>
                    <a:pt x="1052827" y="2754478"/>
                  </a:lnTo>
                  <a:lnTo>
                    <a:pt x="1052827" y="2704186"/>
                  </a:lnTo>
                  <a:cubicBezTo>
                    <a:pt x="1052827" y="2575684"/>
                    <a:pt x="1157373" y="2471138"/>
                    <a:pt x="1285866" y="2471138"/>
                  </a:cubicBezTo>
                  <a:lnTo>
                    <a:pt x="1391279" y="2471138"/>
                  </a:lnTo>
                  <a:cubicBezTo>
                    <a:pt x="1519781" y="2471138"/>
                    <a:pt x="1624327" y="2575684"/>
                    <a:pt x="1624327" y="2704186"/>
                  </a:cubicBezTo>
                  <a:lnTo>
                    <a:pt x="1624327" y="2947654"/>
                  </a:lnTo>
                  <a:cubicBezTo>
                    <a:pt x="1624327" y="3049943"/>
                    <a:pt x="1496311" y="3206696"/>
                    <a:pt x="1338577" y="3206696"/>
                  </a:cubicBezTo>
                  <a:cubicBezTo>
                    <a:pt x="1180843" y="3206696"/>
                    <a:pt x="1052827" y="3049943"/>
                    <a:pt x="1052827" y="2947654"/>
                  </a:cubicBezTo>
                  <a:lnTo>
                    <a:pt x="1052827" y="2897353"/>
                  </a:lnTo>
                  <a:lnTo>
                    <a:pt x="909952" y="2897353"/>
                  </a:lnTo>
                  <a:lnTo>
                    <a:pt x="909952" y="2947654"/>
                  </a:lnTo>
                  <a:cubicBezTo>
                    <a:pt x="909952" y="3043133"/>
                    <a:pt x="962606" y="3148975"/>
                    <a:pt x="1046893" y="3228089"/>
                  </a:cubicBezTo>
                  <a:lnTo>
                    <a:pt x="968597" y="3261436"/>
                  </a:lnTo>
                  <a:cubicBezTo>
                    <a:pt x="930392" y="3277705"/>
                    <a:pt x="887625" y="3296631"/>
                    <a:pt x="848649" y="3317367"/>
                  </a:cubicBezTo>
                  <a:cubicBezTo>
                    <a:pt x="819512" y="3310100"/>
                    <a:pt x="789070" y="3306185"/>
                    <a:pt x="757714" y="3306185"/>
                  </a:cubicBezTo>
                  <a:lnTo>
                    <a:pt x="652310" y="3306185"/>
                  </a:lnTo>
                  <a:cubicBezTo>
                    <a:pt x="445027" y="3306185"/>
                    <a:pt x="276396" y="3474825"/>
                    <a:pt x="276396" y="3682108"/>
                  </a:cubicBezTo>
                  <a:lnTo>
                    <a:pt x="276396" y="3925567"/>
                  </a:lnTo>
                  <a:cubicBezTo>
                    <a:pt x="276396" y="4021055"/>
                    <a:pt x="329051" y="4126897"/>
                    <a:pt x="413337" y="4206012"/>
                  </a:cubicBezTo>
                  <a:lnTo>
                    <a:pt x="335032" y="4239368"/>
                  </a:lnTo>
                  <a:cubicBezTo>
                    <a:pt x="112900" y="4333980"/>
                    <a:pt x="7429" y="4406360"/>
                    <a:pt x="57" y="4660411"/>
                  </a:cubicBezTo>
                  <a:lnTo>
                    <a:pt x="0" y="4876800"/>
                  </a:lnTo>
                  <a:lnTo>
                    <a:pt x="1757820" y="4876800"/>
                  </a:lnTo>
                  <a:lnTo>
                    <a:pt x="1757820" y="4733925"/>
                  </a:lnTo>
                  <a:lnTo>
                    <a:pt x="1410005" y="4733925"/>
                  </a:lnTo>
                  <a:lnTo>
                    <a:pt x="1410005" y="4663698"/>
                  </a:lnTo>
                  <a:cubicBezTo>
                    <a:pt x="1415158" y="4491609"/>
                    <a:pt x="1461821" y="4454433"/>
                    <a:pt x="1658131" y="4370813"/>
                  </a:cubicBezTo>
                  <a:lnTo>
                    <a:pt x="1826162" y="4299242"/>
                  </a:lnTo>
                  <a:cubicBezTo>
                    <a:pt x="1871691" y="4317178"/>
                    <a:pt x="1920831" y="4327484"/>
                    <a:pt x="1972142" y="4327484"/>
                  </a:cubicBezTo>
                  <a:cubicBezTo>
                    <a:pt x="2023453" y="4327484"/>
                    <a:pt x="2072592" y="4317178"/>
                    <a:pt x="2118122" y="4299242"/>
                  </a:cubicBezTo>
                  <a:lnTo>
                    <a:pt x="2286152" y="4370813"/>
                  </a:lnTo>
                  <a:cubicBezTo>
                    <a:pt x="2482777" y="4454557"/>
                    <a:pt x="2529269" y="4491695"/>
                    <a:pt x="2534298" y="4664507"/>
                  </a:cubicBezTo>
                  <a:lnTo>
                    <a:pt x="2534260" y="4733925"/>
                  </a:lnTo>
                  <a:lnTo>
                    <a:pt x="2186445" y="4733925"/>
                  </a:lnTo>
                  <a:lnTo>
                    <a:pt x="2186445" y="4876800"/>
                  </a:lnTo>
                  <a:lnTo>
                    <a:pt x="3944265" y="4876800"/>
                  </a:lnTo>
                  <a:lnTo>
                    <a:pt x="3944265" y="4662488"/>
                  </a:lnTo>
                  <a:close/>
                  <a:moveTo>
                    <a:pt x="3291964" y="3449069"/>
                  </a:moveTo>
                  <a:cubicBezTo>
                    <a:pt x="3420466" y="3449069"/>
                    <a:pt x="3525012" y="3553616"/>
                    <a:pt x="3525012" y="3682118"/>
                  </a:cubicBezTo>
                  <a:lnTo>
                    <a:pt x="3525012" y="3925577"/>
                  </a:lnTo>
                  <a:cubicBezTo>
                    <a:pt x="3525012" y="4027865"/>
                    <a:pt x="3396996" y="4184618"/>
                    <a:pt x="3239262" y="4184618"/>
                  </a:cubicBezTo>
                  <a:cubicBezTo>
                    <a:pt x="3081528" y="4184618"/>
                    <a:pt x="2953512" y="4027865"/>
                    <a:pt x="2953512" y="3925577"/>
                  </a:cubicBezTo>
                  <a:lnTo>
                    <a:pt x="2953512" y="3682118"/>
                  </a:lnTo>
                  <a:cubicBezTo>
                    <a:pt x="2953512" y="3553616"/>
                    <a:pt x="3058058" y="3449069"/>
                    <a:pt x="3186560" y="3449069"/>
                  </a:cubicBezTo>
                  <a:close/>
                  <a:moveTo>
                    <a:pt x="2891447" y="2704195"/>
                  </a:moveTo>
                  <a:lnTo>
                    <a:pt x="2891447" y="2947664"/>
                  </a:lnTo>
                  <a:cubicBezTo>
                    <a:pt x="2891447" y="3049953"/>
                    <a:pt x="2763441" y="3206706"/>
                    <a:pt x="2605707" y="3206706"/>
                  </a:cubicBezTo>
                  <a:cubicBezTo>
                    <a:pt x="2447973" y="3206706"/>
                    <a:pt x="2319957" y="3049953"/>
                    <a:pt x="2319957" y="2947664"/>
                  </a:cubicBezTo>
                  <a:lnTo>
                    <a:pt x="2319957" y="2704195"/>
                  </a:lnTo>
                  <a:cubicBezTo>
                    <a:pt x="2319957" y="2575693"/>
                    <a:pt x="2424503" y="2471147"/>
                    <a:pt x="2552995" y="2471147"/>
                  </a:cubicBezTo>
                  <a:lnTo>
                    <a:pt x="2658408" y="2471147"/>
                  </a:lnTo>
                  <a:cubicBezTo>
                    <a:pt x="2786901" y="2471147"/>
                    <a:pt x="2891447" y="2575693"/>
                    <a:pt x="2891447" y="2704195"/>
                  </a:cubicBezTo>
                  <a:close/>
                  <a:moveTo>
                    <a:pt x="2534260" y="1357341"/>
                  </a:moveTo>
                  <a:lnTo>
                    <a:pt x="2534260" y="1540983"/>
                  </a:lnTo>
                  <a:lnTo>
                    <a:pt x="2093748" y="1540983"/>
                  </a:lnTo>
                  <a:lnTo>
                    <a:pt x="2344893" y="1090451"/>
                  </a:lnTo>
                  <a:cubicBezTo>
                    <a:pt x="2491959" y="1157859"/>
                    <a:pt x="2529650" y="1204055"/>
                    <a:pt x="2534260" y="1357341"/>
                  </a:cubicBezTo>
                  <a:close/>
                  <a:moveTo>
                    <a:pt x="1686382" y="447361"/>
                  </a:moveTo>
                  <a:lnTo>
                    <a:pt x="2257882" y="447361"/>
                  </a:lnTo>
                  <a:lnTo>
                    <a:pt x="2257882" y="619382"/>
                  </a:lnTo>
                  <a:cubicBezTo>
                    <a:pt x="2257882" y="721671"/>
                    <a:pt x="2129866" y="878424"/>
                    <a:pt x="1972132" y="878424"/>
                  </a:cubicBezTo>
                  <a:cubicBezTo>
                    <a:pt x="1814398" y="878424"/>
                    <a:pt x="1686382" y="721671"/>
                    <a:pt x="1686382" y="619382"/>
                  </a:cubicBezTo>
                  <a:close/>
                  <a:moveTo>
                    <a:pt x="1919430" y="142875"/>
                  </a:moveTo>
                  <a:lnTo>
                    <a:pt x="2024834" y="142875"/>
                  </a:lnTo>
                  <a:cubicBezTo>
                    <a:pt x="2128418" y="142875"/>
                    <a:pt x="2216401" y="210836"/>
                    <a:pt x="2246633" y="304486"/>
                  </a:cubicBezTo>
                  <a:lnTo>
                    <a:pt x="1697622" y="304486"/>
                  </a:lnTo>
                  <a:cubicBezTo>
                    <a:pt x="1727864" y="210836"/>
                    <a:pt x="1815837" y="142875"/>
                    <a:pt x="1919430" y="142875"/>
                  </a:cubicBezTo>
                  <a:close/>
                  <a:moveTo>
                    <a:pt x="1972132" y="1021299"/>
                  </a:moveTo>
                  <a:cubicBezTo>
                    <a:pt x="2023443" y="1021299"/>
                    <a:pt x="2072583" y="1010993"/>
                    <a:pt x="2118122" y="993048"/>
                  </a:cubicBezTo>
                  <a:lnTo>
                    <a:pt x="2213067" y="1033482"/>
                  </a:lnTo>
                  <a:lnTo>
                    <a:pt x="1972132" y="1465698"/>
                  </a:lnTo>
                  <a:lnTo>
                    <a:pt x="1731207" y="1033491"/>
                  </a:lnTo>
                  <a:lnTo>
                    <a:pt x="1826152" y="993058"/>
                  </a:lnTo>
                  <a:cubicBezTo>
                    <a:pt x="1871682" y="1010993"/>
                    <a:pt x="1920821" y="1021299"/>
                    <a:pt x="1972132" y="1021299"/>
                  </a:cubicBezTo>
                  <a:close/>
                  <a:moveTo>
                    <a:pt x="1410005" y="1357360"/>
                  </a:moveTo>
                  <a:cubicBezTo>
                    <a:pt x="1414615" y="1204074"/>
                    <a:pt x="1452305" y="1157869"/>
                    <a:pt x="1599381" y="1090451"/>
                  </a:cubicBezTo>
                  <a:lnTo>
                    <a:pt x="1850527" y="1540983"/>
                  </a:lnTo>
                  <a:lnTo>
                    <a:pt x="1410005" y="1540983"/>
                  </a:lnTo>
                  <a:close/>
                  <a:moveTo>
                    <a:pt x="1124255" y="1683858"/>
                  </a:moveTo>
                  <a:lnTo>
                    <a:pt x="2820000" y="1683858"/>
                  </a:lnTo>
                  <a:lnTo>
                    <a:pt x="2820000" y="1826733"/>
                  </a:lnTo>
                  <a:lnTo>
                    <a:pt x="1124255" y="1826733"/>
                  </a:lnTo>
                  <a:close/>
                  <a:moveTo>
                    <a:pt x="1410005" y="2328748"/>
                  </a:moveTo>
                  <a:lnTo>
                    <a:pt x="1410005" y="1969608"/>
                  </a:lnTo>
                  <a:lnTo>
                    <a:pt x="2534260" y="1969608"/>
                  </a:lnTo>
                  <a:lnTo>
                    <a:pt x="2534260" y="2328748"/>
                  </a:lnTo>
                  <a:cubicBezTo>
                    <a:pt x="2335654" y="2338550"/>
                    <a:pt x="2177082" y="2503189"/>
                    <a:pt x="2177082" y="2704195"/>
                  </a:cubicBezTo>
                  <a:lnTo>
                    <a:pt x="2177082" y="2947664"/>
                  </a:lnTo>
                  <a:cubicBezTo>
                    <a:pt x="2177082" y="3043142"/>
                    <a:pt x="2229736" y="3148984"/>
                    <a:pt x="2314023" y="3228099"/>
                  </a:cubicBezTo>
                  <a:lnTo>
                    <a:pt x="2235727" y="3261446"/>
                  </a:lnTo>
                  <a:cubicBezTo>
                    <a:pt x="2197532" y="3277715"/>
                    <a:pt x="2154755" y="3296641"/>
                    <a:pt x="2115779" y="3317377"/>
                  </a:cubicBezTo>
                  <a:cubicBezTo>
                    <a:pt x="2086642" y="3310109"/>
                    <a:pt x="2056200" y="3306194"/>
                    <a:pt x="2024844" y="3306194"/>
                  </a:cubicBezTo>
                  <a:lnTo>
                    <a:pt x="1919440" y="3306194"/>
                  </a:lnTo>
                  <a:cubicBezTo>
                    <a:pt x="1888093" y="3306194"/>
                    <a:pt x="1857642" y="3310109"/>
                    <a:pt x="1828514" y="3317377"/>
                  </a:cubicBezTo>
                  <a:cubicBezTo>
                    <a:pt x="1789557" y="3296650"/>
                    <a:pt x="1746780" y="3277724"/>
                    <a:pt x="1708576" y="3261446"/>
                  </a:cubicBezTo>
                  <a:lnTo>
                    <a:pt x="1630270" y="3228089"/>
                  </a:lnTo>
                  <a:cubicBezTo>
                    <a:pt x="1714548" y="3148975"/>
                    <a:pt x="1767211" y="3043133"/>
                    <a:pt x="1767211" y="2947654"/>
                  </a:cubicBezTo>
                  <a:lnTo>
                    <a:pt x="1767211" y="2704186"/>
                  </a:lnTo>
                  <a:cubicBezTo>
                    <a:pt x="1767192" y="2503189"/>
                    <a:pt x="1608620" y="2338550"/>
                    <a:pt x="1410005" y="2328748"/>
                  </a:cubicBezTo>
                  <a:close/>
                  <a:moveTo>
                    <a:pt x="419252" y="3682118"/>
                  </a:moveTo>
                  <a:cubicBezTo>
                    <a:pt x="419252" y="3553616"/>
                    <a:pt x="523799" y="3449069"/>
                    <a:pt x="652291" y="3449069"/>
                  </a:cubicBezTo>
                  <a:lnTo>
                    <a:pt x="757695" y="3449069"/>
                  </a:lnTo>
                  <a:cubicBezTo>
                    <a:pt x="886196" y="3449069"/>
                    <a:pt x="990743" y="3553616"/>
                    <a:pt x="990743" y="3682118"/>
                  </a:cubicBezTo>
                  <a:lnTo>
                    <a:pt x="990743" y="3925577"/>
                  </a:lnTo>
                  <a:cubicBezTo>
                    <a:pt x="990743" y="4027865"/>
                    <a:pt x="862727" y="4184618"/>
                    <a:pt x="704993" y="4184618"/>
                  </a:cubicBezTo>
                  <a:cubicBezTo>
                    <a:pt x="547259" y="4184618"/>
                    <a:pt x="419243" y="4027865"/>
                    <a:pt x="419243" y="3925577"/>
                  </a:cubicBezTo>
                  <a:lnTo>
                    <a:pt x="419243" y="3682118"/>
                  </a:lnTo>
                  <a:close/>
                  <a:moveTo>
                    <a:pt x="1267130" y="4733925"/>
                  </a:moveTo>
                  <a:lnTo>
                    <a:pt x="142875" y="4733925"/>
                  </a:lnTo>
                  <a:lnTo>
                    <a:pt x="142875" y="4663535"/>
                  </a:lnTo>
                  <a:cubicBezTo>
                    <a:pt x="148047" y="4491552"/>
                    <a:pt x="194739" y="4454405"/>
                    <a:pt x="391001" y="4370813"/>
                  </a:cubicBezTo>
                  <a:lnTo>
                    <a:pt x="559022" y="4299242"/>
                  </a:lnTo>
                  <a:cubicBezTo>
                    <a:pt x="604552" y="4317178"/>
                    <a:pt x="653691" y="4327484"/>
                    <a:pt x="705002" y="4327484"/>
                  </a:cubicBezTo>
                  <a:cubicBezTo>
                    <a:pt x="756314" y="4327484"/>
                    <a:pt x="805453" y="4317178"/>
                    <a:pt x="850983" y="4299242"/>
                  </a:cubicBezTo>
                  <a:lnTo>
                    <a:pt x="1019013" y="4370813"/>
                  </a:lnTo>
                  <a:cubicBezTo>
                    <a:pt x="1215276" y="4454405"/>
                    <a:pt x="1261958" y="4491543"/>
                    <a:pt x="1267130" y="4663535"/>
                  </a:cubicBezTo>
                  <a:close/>
                  <a:moveTo>
                    <a:pt x="1602143" y="4239378"/>
                  </a:moveTo>
                  <a:cubicBezTo>
                    <a:pt x="1480033" y="4291384"/>
                    <a:pt x="1393260" y="4336742"/>
                    <a:pt x="1338577" y="4409180"/>
                  </a:cubicBezTo>
                  <a:cubicBezTo>
                    <a:pt x="1283894" y="4336733"/>
                    <a:pt x="1197112" y="4291384"/>
                    <a:pt x="1075001" y="4239378"/>
                  </a:cubicBezTo>
                  <a:lnTo>
                    <a:pt x="996696" y="4206021"/>
                  </a:lnTo>
                  <a:cubicBezTo>
                    <a:pt x="1080983" y="4126906"/>
                    <a:pt x="1133637" y="4021065"/>
                    <a:pt x="1133637" y="3925577"/>
                  </a:cubicBezTo>
                  <a:lnTo>
                    <a:pt x="1133637" y="3682118"/>
                  </a:lnTo>
                  <a:cubicBezTo>
                    <a:pt x="1133637" y="3570189"/>
                    <a:pt x="1084402" y="3469586"/>
                    <a:pt x="1006526" y="3400663"/>
                  </a:cubicBezTo>
                  <a:cubicBezTo>
                    <a:pt x="1012365" y="3398130"/>
                    <a:pt x="1018280" y="3395577"/>
                    <a:pt x="1024576" y="3392891"/>
                  </a:cubicBezTo>
                  <a:lnTo>
                    <a:pt x="1192597" y="3321330"/>
                  </a:lnTo>
                  <a:cubicBezTo>
                    <a:pt x="1238126" y="3339265"/>
                    <a:pt x="1287266" y="3349581"/>
                    <a:pt x="1338586" y="3349581"/>
                  </a:cubicBezTo>
                  <a:cubicBezTo>
                    <a:pt x="1389907" y="3349581"/>
                    <a:pt x="1439037" y="3339274"/>
                    <a:pt x="1484576" y="3321330"/>
                  </a:cubicBezTo>
                  <a:lnTo>
                    <a:pt x="1652597" y="3392891"/>
                  </a:lnTo>
                  <a:cubicBezTo>
                    <a:pt x="1658884" y="3395567"/>
                    <a:pt x="1664799" y="3398130"/>
                    <a:pt x="1670637" y="3400663"/>
                  </a:cubicBezTo>
                  <a:cubicBezTo>
                    <a:pt x="1592742" y="3469586"/>
                    <a:pt x="1543507" y="3570189"/>
                    <a:pt x="1543507" y="3682118"/>
                  </a:cubicBezTo>
                  <a:lnTo>
                    <a:pt x="1543507" y="3925577"/>
                  </a:lnTo>
                  <a:cubicBezTo>
                    <a:pt x="1543507" y="4021065"/>
                    <a:pt x="1596161" y="4126906"/>
                    <a:pt x="1680448" y="4206021"/>
                  </a:cubicBezTo>
                  <a:close/>
                  <a:moveTo>
                    <a:pt x="1686382" y="3925577"/>
                  </a:moveTo>
                  <a:lnTo>
                    <a:pt x="1686382" y="3682118"/>
                  </a:lnTo>
                  <a:cubicBezTo>
                    <a:pt x="1686382" y="3553616"/>
                    <a:pt x="1790929" y="3449069"/>
                    <a:pt x="1919430" y="3449069"/>
                  </a:cubicBezTo>
                  <a:lnTo>
                    <a:pt x="2024834" y="3449069"/>
                  </a:lnTo>
                  <a:cubicBezTo>
                    <a:pt x="2153336" y="3449069"/>
                    <a:pt x="2257882" y="3553616"/>
                    <a:pt x="2257882" y="3682118"/>
                  </a:cubicBezTo>
                  <a:lnTo>
                    <a:pt x="2257882" y="3925577"/>
                  </a:lnTo>
                  <a:cubicBezTo>
                    <a:pt x="2257882" y="4027865"/>
                    <a:pt x="2129866" y="4184618"/>
                    <a:pt x="1972132" y="4184618"/>
                  </a:cubicBezTo>
                  <a:cubicBezTo>
                    <a:pt x="1814398" y="4184618"/>
                    <a:pt x="1686382" y="4027875"/>
                    <a:pt x="1686382" y="3925577"/>
                  </a:cubicBezTo>
                  <a:close/>
                  <a:moveTo>
                    <a:pt x="2342121" y="4239378"/>
                  </a:moveTo>
                  <a:lnTo>
                    <a:pt x="2263816" y="4206021"/>
                  </a:lnTo>
                  <a:cubicBezTo>
                    <a:pt x="2348103" y="4126906"/>
                    <a:pt x="2400757" y="4021065"/>
                    <a:pt x="2400757" y="3925577"/>
                  </a:cubicBezTo>
                  <a:lnTo>
                    <a:pt x="2400757" y="3682118"/>
                  </a:lnTo>
                  <a:cubicBezTo>
                    <a:pt x="2400757" y="3570189"/>
                    <a:pt x="2351523" y="3469586"/>
                    <a:pt x="2273646" y="3400663"/>
                  </a:cubicBezTo>
                  <a:cubicBezTo>
                    <a:pt x="2279485" y="3398130"/>
                    <a:pt x="2285400" y="3395577"/>
                    <a:pt x="2291696" y="3392891"/>
                  </a:cubicBezTo>
                  <a:lnTo>
                    <a:pt x="2459708" y="3321330"/>
                  </a:lnTo>
                  <a:cubicBezTo>
                    <a:pt x="2505237" y="3339265"/>
                    <a:pt x="2554376" y="3349581"/>
                    <a:pt x="2605688" y="3349581"/>
                  </a:cubicBezTo>
                  <a:cubicBezTo>
                    <a:pt x="2656999" y="3349581"/>
                    <a:pt x="2706138" y="3339274"/>
                    <a:pt x="2751668" y="3321330"/>
                  </a:cubicBezTo>
                  <a:lnTo>
                    <a:pt x="2919679" y="3392891"/>
                  </a:lnTo>
                  <a:cubicBezTo>
                    <a:pt x="2925975" y="3395567"/>
                    <a:pt x="2931881" y="3398130"/>
                    <a:pt x="2937729" y="3400663"/>
                  </a:cubicBezTo>
                  <a:cubicBezTo>
                    <a:pt x="2859853" y="3469586"/>
                    <a:pt x="2810618" y="3570189"/>
                    <a:pt x="2810618" y="3682118"/>
                  </a:cubicBezTo>
                  <a:lnTo>
                    <a:pt x="2810618" y="3925577"/>
                  </a:lnTo>
                  <a:cubicBezTo>
                    <a:pt x="2810618" y="4021065"/>
                    <a:pt x="2863282" y="4126906"/>
                    <a:pt x="2947559" y="4206021"/>
                  </a:cubicBezTo>
                  <a:lnTo>
                    <a:pt x="2869254" y="4239378"/>
                  </a:lnTo>
                  <a:cubicBezTo>
                    <a:pt x="2747143" y="4291384"/>
                    <a:pt x="2660361" y="4336742"/>
                    <a:pt x="2605678" y="4409180"/>
                  </a:cubicBezTo>
                  <a:cubicBezTo>
                    <a:pt x="2551014" y="4336733"/>
                    <a:pt x="2464232" y="4291384"/>
                    <a:pt x="2342121" y="4239378"/>
                  </a:cubicBezTo>
                  <a:close/>
                  <a:moveTo>
                    <a:pt x="3801390" y="4733925"/>
                  </a:moveTo>
                  <a:lnTo>
                    <a:pt x="2677135" y="4733925"/>
                  </a:lnTo>
                  <a:lnTo>
                    <a:pt x="2677135" y="4663535"/>
                  </a:lnTo>
                  <a:cubicBezTo>
                    <a:pt x="2682307" y="4491552"/>
                    <a:pt x="2728989" y="4454405"/>
                    <a:pt x="2925261" y="4370813"/>
                  </a:cubicBezTo>
                  <a:lnTo>
                    <a:pt x="3093292" y="4299242"/>
                  </a:lnTo>
                  <a:cubicBezTo>
                    <a:pt x="3138821" y="4317178"/>
                    <a:pt x="3187960" y="4327484"/>
                    <a:pt x="3239272" y="4327484"/>
                  </a:cubicBezTo>
                  <a:cubicBezTo>
                    <a:pt x="3290583" y="4327484"/>
                    <a:pt x="3339722" y="4317178"/>
                    <a:pt x="3385252" y="4299242"/>
                  </a:cubicBezTo>
                  <a:lnTo>
                    <a:pt x="3553282" y="4370813"/>
                  </a:lnTo>
                  <a:cubicBezTo>
                    <a:pt x="3749535" y="4454405"/>
                    <a:pt x="3796227" y="4491543"/>
                    <a:pt x="3801399" y="4663535"/>
                  </a:cubicBezTo>
                  <a:lnTo>
                    <a:pt x="3801399" y="47339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BDB2D1DC-17EB-7238-06D8-56C8B2D73356}"/>
                </a:ext>
              </a:extLst>
            </p:cNvPr>
            <p:cNvSpPr/>
            <p:nvPr/>
          </p:nvSpPr>
          <p:spPr>
            <a:xfrm>
              <a:off x="6024562" y="5724525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D2FB2861-C3CF-1F51-CD8A-A63501103E89}"/>
                </a:ext>
              </a:extLst>
            </p:cNvPr>
            <p:cNvSpPr/>
            <p:nvPr/>
          </p:nvSpPr>
          <p:spPr>
            <a:xfrm>
              <a:off x="616743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C6F0DDD5-4E24-49D5-3ED7-B921F63D59DB}"/>
                </a:ext>
              </a:extLst>
            </p:cNvPr>
            <p:cNvSpPr/>
            <p:nvPr/>
          </p:nvSpPr>
          <p:spPr>
            <a:xfrm>
              <a:off x="5881687" y="3103083"/>
              <a:ext cx="142875" cy="142875"/>
            </a:xfrm>
            <a:custGeom>
              <a:avLst/>
              <a:gdLst>
                <a:gd name="connsiteX0" fmla="*/ 0 w 142875"/>
                <a:gd name="connsiteY0" fmla="*/ 0 h 142875"/>
                <a:gd name="connsiteX1" fmla="*/ 142875 w 142875"/>
                <a:gd name="connsiteY1" fmla="*/ 0 h 142875"/>
                <a:gd name="connsiteX2" fmla="*/ 142875 w 142875"/>
                <a:gd name="connsiteY2" fmla="*/ 142875 h 142875"/>
                <a:gd name="connsiteX3" fmla="*/ 0 w 14287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5" y="0"/>
                  </a:lnTo>
                  <a:lnTo>
                    <a:pt x="142875" y="142875"/>
                  </a:lnTo>
                  <a:lnTo>
                    <a:pt x="0" y="142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04692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D20A978F-3EA5-4EA4-AE1C-1A0C799F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F91A860D-576B-8477-8474-1A9E63D364A3}"/>
              </a:ext>
            </a:extLst>
          </p:cNvPr>
          <p:cNvSpPr/>
          <p:nvPr/>
        </p:nvSpPr>
        <p:spPr>
          <a:xfrm>
            <a:off x="711199" y="2040342"/>
            <a:ext cx="10769602" cy="4012116"/>
          </a:xfrm>
          <a:prstGeom prst="roundRect">
            <a:avLst>
              <a:gd name="adj" fmla="val 60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t"/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perspectiva de uma gestão inovadora, a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assume o compromisso de formular, incrementar e avaliar políticas institucionais igualmente inovadoras e estruturantes da indissociabilidade entre ensino, pesquisa e extensão. Nesta direção é que estão sendo construídos e consolidados os produtos gerados pelas Comissões Temáticas 1, 2, 3 e 4. (CEBRASPE, 2022 e), de forma que neste relatório apresentamos a síntese do pertencente à atividade 3.2.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Reforça- se, porém, que a visão integral e articulada das proposições das políticas acadêmicas ocorrerá apenas com a entrega de todos os produtos, englobando as quatro comissões, cujas políticas estarão refletidas no PDI.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5854B55-53EC-44C5-8B38-B18723D169E4}"/>
              </a:ext>
            </a:extLst>
          </p:cNvPr>
          <p:cNvSpPr/>
          <p:nvPr/>
        </p:nvSpPr>
        <p:spPr>
          <a:xfrm>
            <a:off x="2995613" y="1600118"/>
            <a:ext cx="5943600" cy="880446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395ADE5-F71E-4C9B-BA40-B686CDD6EAE7}"/>
              </a:ext>
            </a:extLst>
          </p:cNvPr>
          <p:cNvSpPr txBox="1"/>
          <p:nvPr/>
        </p:nvSpPr>
        <p:spPr>
          <a:xfrm>
            <a:off x="3119438" y="1740628"/>
            <a:ext cx="569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  <a:endParaRPr lang="pt-BR" sz="32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78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undo azul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D7CC63A6-EFE2-428D-820F-420CACFAA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67CF303-F66F-422B-A05A-C414EACFF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4411" y="2641601"/>
            <a:ext cx="5303178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4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4E57D-CD11-4CE3-A9C3-D2BC4AEDE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B4C66D-F19D-44B0-B891-B8262C163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70DE1B4D-376E-46A4-BBD5-E4E19CE8F7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6B635B5-2EC6-4C4D-891F-18EFA4EE9B7C}"/>
              </a:ext>
            </a:extLst>
          </p:cNvPr>
          <p:cNvSpPr/>
          <p:nvPr/>
        </p:nvSpPr>
        <p:spPr>
          <a:xfrm>
            <a:off x="3124200" y="508001"/>
            <a:ext cx="5943600" cy="880446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16BC4E-8DDE-4EC7-A9E9-1A0E382E9B59}"/>
              </a:ext>
            </a:extLst>
          </p:cNvPr>
          <p:cNvSpPr txBox="1"/>
          <p:nvPr/>
        </p:nvSpPr>
        <p:spPr>
          <a:xfrm>
            <a:off x="3248025" y="648511"/>
            <a:ext cx="569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 contemplados</a:t>
            </a:r>
            <a:endParaRPr lang="pt-BR" sz="32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4">
            <a:extLst>
              <a:ext uri="{FF2B5EF4-FFF2-40B4-BE49-F238E27FC236}">
                <a16:creationId xmlns:a16="http://schemas.microsoft.com/office/drawing/2014/main" id="{A64A93E0-E385-45DB-8F8B-0D9A8183B3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578417"/>
              </p:ext>
            </p:extLst>
          </p:nvPr>
        </p:nvGraphicFramePr>
        <p:xfrm>
          <a:off x="762611" y="1771693"/>
          <a:ext cx="10666778" cy="47371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65206">
                  <a:extLst>
                    <a:ext uri="{9D8B030D-6E8A-4147-A177-3AD203B41FA5}">
                      <a16:colId xmlns:a16="http://schemas.microsoft.com/office/drawing/2014/main" val="5112150"/>
                    </a:ext>
                  </a:extLst>
                </a:gridCol>
                <a:gridCol w="1495449">
                  <a:extLst>
                    <a:ext uri="{9D8B030D-6E8A-4147-A177-3AD203B41FA5}">
                      <a16:colId xmlns:a16="http://schemas.microsoft.com/office/drawing/2014/main" val="3879978829"/>
                    </a:ext>
                  </a:extLst>
                </a:gridCol>
                <a:gridCol w="2906123">
                  <a:extLst>
                    <a:ext uri="{9D8B030D-6E8A-4147-A177-3AD203B41FA5}">
                      <a16:colId xmlns:a16="http://schemas.microsoft.com/office/drawing/2014/main" val="2515837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PRODUTO(S)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COMISSÃO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CONSULTOR RESPONSÁVEL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05722"/>
                  </a:ext>
                </a:extLst>
              </a:tr>
              <a:tr h="410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 contendo a proposição de políticas e ações para pesquisa, iniciação científica, inovação tecnológica e desenvolvimento artístico cultural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Acadêmicas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44000" marB="14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Mário Cesar Barreto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08588"/>
                  </a:ext>
                </a:extLst>
              </a:tr>
              <a:tr h="410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 contendo proposição de políticas e ações de ensino para os cursos de graduação e pós-graduação, presencial e à distância.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5385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Planejamento e </a:t>
                      </a:r>
                    </a:p>
                    <a:p>
                      <a:pPr algn="ctr"/>
                      <a:r>
                        <a:rPr lang="pt-BR" sz="1600" dirty="0"/>
                        <a:t>Desenvolvimento </a:t>
                      </a:r>
                    </a:p>
                    <a:p>
                      <a:pPr algn="ctr"/>
                      <a:r>
                        <a:rPr lang="pt-BR" sz="1600" dirty="0"/>
                        <a:t>Institucional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5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Angelo</a:t>
                      </a: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5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Cortelazzo</a:t>
                      </a:r>
                      <a:endParaRPr lang="pt-BR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53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666011"/>
                  </a:ext>
                </a:extLst>
              </a:tr>
              <a:tr h="410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 contendo a proposição da organização didático-pedagógica dos cursos com métodos, técnicas e metodologias ativas de ensino 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599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Planejamento e </a:t>
                      </a:r>
                    </a:p>
                    <a:p>
                      <a:pPr algn="ctr"/>
                      <a:r>
                        <a:rPr lang="pt-BR" sz="1600" dirty="0"/>
                        <a:t>Desenvolvimento </a:t>
                      </a:r>
                    </a:p>
                    <a:p>
                      <a:pPr algn="ctr"/>
                      <a:r>
                        <a:rPr lang="pt-BR" sz="1600" dirty="0"/>
                        <a:t>Institucional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5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Angelo</a:t>
                      </a: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5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Cortelazzo</a:t>
                      </a:r>
                      <a:endParaRPr lang="pt-BR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729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 contendo proposição de políticas e ações para extensão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5385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Acadêmicas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44000" marB="14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8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Mário Cesar Barreto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53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733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 contendo proposição de política de comunicação interna e externa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599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Políticas Acadêmicas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Bernadete Cordeiro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17308"/>
                  </a:ext>
                </a:extLst>
              </a:tr>
              <a:tr h="410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 contendo a proposição de políticas para o acompanhamento de egressos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5385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44000" marB="144000" anchor="ctr">
                    <a:solidFill>
                      <a:srgbClr val="0538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5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Angelo</a:t>
                      </a: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5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Cortelazzo</a:t>
                      </a:r>
                      <a:endParaRPr lang="pt-BR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53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09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Proposta de política de atendimento ao discente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599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44000" marB="14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8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Karla Lúcia Bento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152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69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8A91E801-C8C4-430F-97FB-F54CF65E1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FCECB2-724D-47FA-A0C5-D25E845C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9" y="201131"/>
            <a:ext cx="10515600" cy="931862"/>
          </a:xfrm>
        </p:spPr>
        <p:txBody>
          <a:bodyPr/>
          <a:lstStyle/>
          <a:p>
            <a:pPr algn="ctr"/>
            <a:r>
              <a:rPr lang="pt-BR" sz="3200" b="1" dirty="0"/>
              <a:t>Introdução</a:t>
            </a:r>
            <a:endParaRPr lang="pt-BR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6D7F32-B097-4B13-B346-52526E449C81}"/>
              </a:ext>
            </a:extLst>
          </p:cNvPr>
          <p:cNvSpPr txBox="1"/>
          <p:nvPr/>
        </p:nvSpPr>
        <p:spPr>
          <a:xfrm>
            <a:off x="9219584" y="6349092"/>
            <a:ext cx="220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Cebraspe</a:t>
            </a:r>
            <a:r>
              <a:rPr lang="pt-BR" sz="1400" dirty="0"/>
              <a:t> (2021a)</a:t>
            </a:r>
            <a:endParaRPr lang="pt-BR" dirty="0"/>
          </a:p>
        </p:txBody>
      </p:sp>
      <p:graphicFrame>
        <p:nvGraphicFramePr>
          <p:cNvPr id="6" name="Tabela 4">
            <a:extLst>
              <a:ext uri="{FF2B5EF4-FFF2-40B4-BE49-F238E27FC236}">
                <a16:creationId xmlns:a16="http://schemas.microsoft.com/office/drawing/2014/main" id="{A76DEC81-4EBD-41F3-92EF-FA3B53A116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112825"/>
              </p:ext>
            </p:extLst>
          </p:nvPr>
        </p:nvGraphicFramePr>
        <p:xfrm>
          <a:off x="762611" y="1283450"/>
          <a:ext cx="10666778" cy="46727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22418">
                  <a:extLst>
                    <a:ext uri="{9D8B030D-6E8A-4147-A177-3AD203B41FA5}">
                      <a16:colId xmlns:a16="http://schemas.microsoft.com/office/drawing/2014/main" val="5112150"/>
                    </a:ext>
                  </a:extLst>
                </a:gridCol>
                <a:gridCol w="7844360">
                  <a:extLst>
                    <a:ext uri="{9D8B030D-6E8A-4147-A177-3AD203B41FA5}">
                      <a16:colId xmlns:a16="http://schemas.microsoft.com/office/drawing/2014/main" val="2515837975"/>
                    </a:ext>
                  </a:extLst>
                </a:gridCol>
              </a:tblGrid>
              <a:tr h="48755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 DE ARTICULAÇÃO DAS AÇÕES 3 E 4  </a:t>
                      </a: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PDI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1200" dirty="0">
                        <a:solidFill>
                          <a:srgbClr val="08599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337186"/>
                  </a:ext>
                </a:extLst>
              </a:tr>
              <a:tr h="487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COMISSÕES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rgbClr val="08599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VINCULAÇÕES TEMÁTICAS</a:t>
                      </a:r>
                    </a:p>
                  </a:txBody>
                  <a:tcPr marL="144000" marR="144000" marT="144000" marB="144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05722"/>
                  </a:ext>
                </a:extLst>
              </a:tr>
              <a:tr h="487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Comissão de Planejamento e  Desenvolvimento Institucional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Abrange planejamento estratégico: missão, visão, valores, eixos,  objetivos e metas; avaliação institucional; inovação no âmbito institucional; políticas de internacionalização e mobilidade e Plano de  Desenvolvimento Institucional (PDI) e Estatuto.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08588"/>
                  </a:ext>
                </a:extLst>
              </a:tr>
              <a:tr h="74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Comissão de Políticas  Acadêmicas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5385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definidas para o ensino de graduação e pós-graduação, a  pesquisa e a extensão. Abrangem, ainda, as políticas de comunicação com a sociedade e de atendimento ao estudante. Geralmente  admitem, também, as diretrizes para inovação e cultura.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53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17308"/>
                  </a:ext>
                </a:extLst>
              </a:tr>
              <a:tr h="74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Comissão de Políticas de  Gestão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599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de pessoal que incluem processos seletivos para docentes e  técnicos administrativos, organização e gestão da instituição, além de  sustentabilidade financeira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25813"/>
                  </a:ext>
                </a:extLst>
              </a:tr>
              <a:tr h="7406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Comissão de Infraestrutura</a:t>
                      </a:r>
                    </a:p>
                  </a:txBody>
                  <a:tcPr marL="144000" marR="144000" marT="144000" marB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85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 voltadas para a instalação, ampliação, manutenção e/ou  operação de infraestruturas. Em específico, são políticas de infraestrutura relacionadas aos aspectos de estrutura  tecnológica/tecnologias da informação. Dizem respeito à biblioteca  virtual, plataformas de ensino, gestão, etc., não entrando no mérito  das políticas de infraestrutura física como salas, laboratórios e outras.</a:t>
                      </a:r>
                    </a:p>
                  </a:txBody>
                  <a:tcPr marL="144000" marR="144000" marT="144000" marB="144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8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799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2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adrão do plano de fundo&#10;&#10;Descrição gerada automaticamente">
            <a:extLst>
              <a:ext uri="{FF2B5EF4-FFF2-40B4-BE49-F238E27FC236}">
                <a16:creationId xmlns:a16="http://schemas.microsoft.com/office/drawing/2014/main" id="{A697720B-3554-453E-91D4-081078DFE2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43D98B-9FD4-4B48-9511-F1C6DD4B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6" y="1633582"/>
            <a:ext cx="2290764" cy="1839568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Articulação das atividades por comissão temática</a:t>
            </a:r>
          </a:p>
        </p:txBody>
      </p:sp>
      <p:sp>
        <p:nvSpPr>
          <p:cNvPr id="11" name="Seta: Dobrada 10">
            <a:extLst>
              <a:ext uri="{FF2B5EF4-FFF2-40B4-BE49-F238E27FC236}">
                <a16:creationId xmlns:a16="http://schemas.microsoft.com/office/drawing/2014/main" id="{BC8624B4-A57B-44DA-BDE9-961A6ACE056A}"/>
              </a:ext>
            </a:extLst>
          </p:cNvPr>
          <p:cNvSpPr/>
          <p:nvPr/>
        </p:nvSpPr>
        <p:spPr>
          <a:xfrm>
            <a:off x="1538029" y="957993"/>
            <a:ext cx="1815548" cy="675861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0B0D6D6-8BA3-4B66-BD94-C48B2F42F40F}"/>
              </a:ext>
            </a:extLst>
          </p:cNvPr>
          <p:cNvGrpSpPr/>
          <p:nvPr/>
        </p:nvGrpSpPr>
        <p:grpSpPr>
          <a:xfrm>
            <a:off x="531153" y="4191236"/>
            <a:ext cx="1976852" cy="1032910"/>
            <a:chOff x="580818" y="3827394"/>
            <a:chExt cx="2290764" cy="1208432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67EC36DE-5723-44A3-8C3F-90897803E422}"/>
                </a:ext>
              </a:extLst>
            </p:cNvPr>
            <p:cNvSpPr txBox="1"/>
            <p:nvPr/>
          </p:nvSpPr>
          <p:spPr>
            <a:xfrm>
              <a:off x="712408" y="4069177"/>
              <a:ext cx="202758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000" b="1" dirty="0"/>
                <a:t>PDI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23EE97CB-916F-4D0D-B133-9A3EC6885F00}"/>
                </a:ext>
              </a:extLst>
            </p:cNvPr>
            <p:cNvSpPr/>
            <p:nvPr/>
          </p:nvSpPr>
          <p:spPr>
            <a:xfrm>
              <a:off x="580818" y="3827394"/>
              <a:ext cx="2290764" cy="1208432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Seta: Dobrada 19">
            <a:extLst>
              <a:ext uri="{FF2B5EF4-FFF2-40B4-BE49-F238E27FC236}">
                <a16:creationId xmlns:a16="http://schemas.microsoft.com/office/drawing/2014/main" id="{CC0CDF3A-AFF8-429A-9B73-A359BA33CDD2}"/>
              </a:ext>
            </a:extLst>
          </p:cNvPr>
          <p:cNvSpPr/>
          <p:nvPr/>
        </p:nvSpPr>
        <p:spPr>
          <a:xfrm rot="13192420">
            <a:off x="2094246" y="5349182"/>
            <a:ext cx="1342466" cy="686837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254650FC-81CD-4FFA-BA78-85C4EC333391}"/>
              </a:ext>
            </a:extLst>
          </p:cNvPr>
          <p:cNvSpPr/>
          <p:nvPr/>
        </p:nvSpPr>
        <p:spPr>
          <a:xfrm>
            <a:off x="305731" y="1766518"/>
            <a:ext cx="2584174" cy="1573696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de Cima para Baixo 21">
            <a:extLst>
              <a:ext uri="{FF2B5EF4-FFF2-40B4-BE49-F238E27FC236}">
                <a16:creationId xmlns:a16="http://schemas.microsoft.com/office/drawing/2014/main" id="{81149557-4A6F-4DF8-92B4-B3370467F565}"/>
              </a:ext>
            </a:extLst>
          </p:cNvPr>
          <p:cNvSpPr/>
          <p:nvPr/>
        </p:nvSpPr>
        <p:spPr>
          <a:xfrm>
            <a:off x="1393963" y="3443178"/>
            <a:ext cx="288131" cy="644725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D92E238-DA23-4F9A-8361-404B33018C50}"/>
              </a:ext>
            </a:extLst>
          </p:cNvPr>
          <p:cNvSpPr/>
          <p:nvPr/>
        </p:nvSpPr>
        <p:spPr>
          <a:xfrm>
            <a:off x="3730873" y="634144"/>
            <a:ext cx="3095207" cy="1002570"/>
          </a:xfrm>
          <a:prstGeom prst="roundRect">
            <a:avLst>
              <a:gd name="adj" fmla="val 827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Planejamento e Desenvolvimento Institucional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EAE2CF5-7136-4D2A-8D24-5D511B6AF477}"/>
              </a:ext>
            </a:extLst>
          </p:cNvPr>
          <p:cNvSpPr/>
          <p:nvPr/>
        </p:nvSpPr>
        <p:spPr>
          <a:xfrm>
            <a:off x="3730873" y="2002364"/>
            <a:ext cx="3095207" cy="1002570"/>
          </a:xfrm>
          <a:prstGeom prst="roundRect">
            <a:avLst>
              <a:gd name="adj" fmla="val 8273"/>
            </a:avLst>
          </a:prstGeom>
          <a:solidFill>
            <a:srgbClr val="00B050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Políticas Acadêmicas 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5947D985-81DB-4B4F-8C71-6CCCC2AD4B88}"/>
              </a:ext>
            </a:extLst>
          </p:cNvPr>
          <p:cNvSpPr/>
          <p:nvPr/>
        </p:nvSpPr>
        <p:spPr>
          <a:xfrm>
            <a:off x="3730873" y="3370584"/>
            <a:ext cx="3095207" cy="1002570"/>
          </a:xfrm>
          <a:prstGeom prst="roundRect">
            <a:avLst>
              <a:gd name="adj" fmla="val 8273"/>
            </a:avLst>
          </a:prstGeom>
          <a:solidFill>
            <a:srgbClr val="558ED5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Políticas de Gestão 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AD82B7AC-B3F4-40F6-8A90-3FEFA2BF26AD}"/>
              </a:ext>
            </a:extLst>
          </p:cNvPr>
          <p:cNvSpPr/>
          <p:nvPr/>
        </p:nvSpPr>
        <p:spPr>
          <a:xfrm>
            <a:off x="3730873" y="4738805"/>
            <a:ext cx="3095207" cy="1002570"/>
          </a:xfrm>
          <a:prstGeom prst="roundRect">
            <a:avLst>
              <a:gd name="adj" fmla="val 8273"/>
            </a:avLst>
          </a:prstGeom>
          <a:solidFill>
            <a:srgbClr val="B3A2C7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de Infraestrutura 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75F24EC2-DE45-46A4-B4E0-22026FDE7EE5}"/>
              </a:ext>
            </a:extLst>
          </p:cNvPr>
          <p:cNvSpPr/>
          <p:nvPr/>
        </p:nvSpPr>
        <p:spPr>
          <a:xfrm>
            <a:off x="7864723" y="634098"/>
            <a:ext cx="3679577" cy="1002662"/>
          </a:xfrm>
          <a:prstGeom prst="roundRect">
            <a:avLst>
              <a:gd name="adj" fmla="val 8273"/>
            </a:avLst>
          </a:prstGeom>
          <a:noFill/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3: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3.1; 3.2; 3.4; 3.6; 3.7; 3.8; 3.9.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4:</a:t>
            </a: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4.5; 4.8; 4.9; 4.10.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A955DCA3-83BA-408C-880E-EBCD2BBB3615}"/>
              </a:ext>
            </a:extLst>
          </p:cNvPr>
          <p:cNvSpPr/>
          <p:nvPr/>
        </p:nvSpPr>
        <p:spPr>
          <a:xfrm>
            <a:off x="7864723" y="2002318"/>
            <a:ext cx="3679577" cy="1002662"/>
          </a:xfrm>
          <a:prstGeom prst="roundRect">
            <a:avLst>
              <a:gd name="adj" fmla="val 8273"/>
            </a:avLst>
          </a:prstGeom>
          <a:noFill/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3: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3.1; 3.2; 3.5; 3.8; 3.9.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4:</a:t>
            </a: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4.1; 4.2; 4.3; 4.4; 4.5; 4.6; 4.7; 4.8.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1295B54-538A-47B3-A7B6-284507EA4E8E}"/>
              </a:ext>
            </a:extLst>
          </p:cNvPr>
          <p:cNvSpPr/>
          <p:nvPr/>
        </p:nvSpPr>
        <p:spPr>
          <a:xfrm>
            <a:off x="7864723" y="3370538"/>
            <a:ext cx="3679577" cy="1002662"/>
          </a:xfrm>
          <a:prstGeom prst="roundRect">
            <a:avLst>
              <a:gd name="adj" fmla="val 8273"/>
            </a:avLst>
          </a:prstGeom>
          <a:noFill/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3: 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3.3; 3.8; 3.9.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4:</a:t>
            </a:r>
            <a:r>
              <a:rPr lang="pt-BR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4.10; 4.7.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B4B6F283-71E6-4B3E-91AD-F1997C9C44B2}"/>
              </a:ext>
            </a:extLst>
          </p:cNvPr>
          <p:cNvSpPr/>
          <p:nvPr/>
        </p:nvSpPr>
        <p:spPr>
          <a:xfrm>
            <a:off x="7864723" y="4738805"/>
            <a:ext cx="3679577" cy="1002662"/>
          </a:xfrm>
          <a:prstGeom prst="roundRect">
            <a:avLst>
              <a:gd name="adj" fmla="val 8273"/>
            </a:avLst>
          </a:prstGeom>
          <a:noFill/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3:</a:t>
            </a:r>
            <a:r>
              <a:rPr lang="pt-BR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NSA</a:t>
            </a:r>
          </a:p>
          <a:p>
            <a:pPr>
              <a:spcAft>
                <a:spcPts val="600"/>
              </a:spcAft>
              <a:tabLst>
                <a:tab pos="533400" algn="l"/>
              </a:tabLst>
            </a:pP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</a:t>
            </a:r>
            <a:r>
              <a:rPr lang="pt-BR" sz="1200" b="1" u="sng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4:</a:t>
            </a:r>
            <a:r>
              <a:rPr lang="pt-BR" sz="1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4.5; 4.6; 4.7; 4.8; 4.9; 4.10.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11FC7426-24FB-41A3-83B7-266380574249}"/>
              </a:ext>
            </a:extLst>
          </p:cNvPr>
          <p:cNvCxnSpPr>
            <a:cxnSpLocks/>
          </p:cNvCxnSpPr>
          <p:nvPr/>
        </p:nvCxnSpPr>
        <p:spPr>
          <a:xfrm>
            <a:off x="6997530" y="1135429"/>
            <a:ext cx="716884" cy="0"/>
          </a:xfrm>
          <a:prstGeom prst="straightConnector1">
            <a:avLst/>
          </a:prstGeom>
          <a:ln>
            <a:solidFill>
              <a:srgbClr val="064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1640F281-79CD-46F6-AEC6-1B6DC3208692}"/>
              </a:ext>
            </a:extLst>
          </p:cNvPr>
          <p:cNvCxnSpPr>
            <a:cxnSpLocks/>
          </p:cNvCxnSpPr>
          <p:nvPr/>
        </p:nvCxnSpPr>
        <p:spPr>
          <a:xfrm>
            <a:off x="6997530" y="2500155"/>
            <a:ext cx="716884" cy="0"/>
          </a:xfrm>
          <a:prstGeom prst="straightConnector1">
            <a:avLst/>
          </a:prstGeom>
          <a:ln>
            <a:solidFill>
              <a:srgbClr val="064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4633CC2A-104B-4A5C-B500-85E6CE2BE960}"/>
              </a:ext>
            </a:extLst>
          </p:cNvPr>
          <p:cNvCxnSpPr>
            <a:cxnSpLocks/>
          </p:cNvCxnSpPr>
          <p:nvPr/>
        </p:nvCxnSpPr>
        <p:spPr>
          <a:xfrm>
            <a:off x="6997530" y="3888717"/>
            <a:ext cx="716884" cy="0"/>
          </a:xfrm>
          <a:prstGeom prst="straightConnector1">
            <a:avLst/>
          </a:prstGeom>
          <a:ln>
            <a:solidFill>
              <a:srgbClr val="064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7E747FAF-C78B-4171-A54E-1B5F85A707B3}"/>
              </a:ext>
            </a:extLst>
          </p:cNvPr>
          <p:cNvCxnSpPr>
            <a:cxnSpLocks/>
          </p:cNvCxnSpPr>
          <p:nvPr/>
        </p:nvCxnSpPr>
        <p:spPr>
          <a:xfrm>
            <a:off x="6997530" y="5240090"/>
            <a:ext cx="716884" cy="0"/>
          </a:xfrm>
          <a:prstGeom prst="straightConnector1">
            <a:avLst/>
          </a:prstGeom>
          <a:ln>
            <a:solidFill>
              <a:srgbClr val="064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31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D51EBA3F-483B-4841-9B00-24877966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DB62F4B-FE92-43A0-B617-B55AFB2BE390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8DEF427-A2B2-DA5B-E260-BF772D67F85B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776168" cy="140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 contendo a proposição de políticas e ações para pesquisa, iniciação científica, inovação tecnológica e desenvolvimento artístico cultural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145187B9-F8E4-6158-0176-CE9426314E5F}"/>
              </a:ext>
            </a:extLst>
          </p:cNvPr>
          <p:cNvSpPr/>
          <p:nvPr/>
        </p:nvSpPr>
        <p:spPr>
          <a:xfrm>
            <a:off x="1819037" y="2112885"/>
            <a:ext cx="9601437" cy="4478415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spcAft>
                <a:spcPts val="1600"/>
              </a:spcAft>
            </a:pPr>
            <a:r>
              <a:rPr lang="pt-B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Mário Cesar Barreto</a:t>
            </a:r>
          </a:p>
          <a:p>
            <a:pPr>
              <a:spcAft>
                <a:spcPts val="1600"/>
              </a:spcAft>
            </a:pPr>
            <a:r>
              <a:rPr lang="pt-B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primeiro produto desta atividade teve como objetivo apresentar proposta de políticas para a Pesquisa, Iniciação Científica, Inovação Tecnológica e Desenvolvimento Artístico Cultural, observando os seguintes aspectos: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tecnologia e a inovação, nas diferentes áreas de conhecimento, visando ao desenvolvimento social, cultural e econômico de forma sustentável e solidária.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com soluções para os problemas relacionados ao desenvolvimento sustentável da sociedade, valendo-se do fomento a pesquisas.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para a formação e engajamento de recursos humanos em atividades de pesquisa, desenvolvimento tecnológico e inovação; 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Consolidar-se como uma Universidade promotora e comprometida com a pesquisa e inovação, bem como com a difusão do conhecimento científico e da transferência de conhecimento para a sociedade.</a:t>
            </a:r>
          </a:p>
        </p:txBody>
      </p:sp>
      <p:sp>
        <p:nvSpPr>
          <p:cNvPr id="32" name="Gráfico 30" descr="Ligar estrutura de tópicos">
            <a:extLst>
              <a:ext uri="{FF2B5EF4-FFF2-40B4-BE49-F238E27FC236}">
                <a16:creationId xmlns:a16="http://schemas.microsoft.com/office/drawing/2014/main" id="{845AA4DB-AF9A-9765-A3DB-E05AA23008AA}"/>
              </a:ext>
            </a:extLst>
          </p:cNvPr>
          <p:cNvSpPr/>
          <p:nvPr/>
        </p:nvSpPr>
        <p:spPr>
          <a:xfrm>
            <a:off x="429638" y="680262"/>
            <a:ext cx="495309" cy="794543"/>
          </a:xfrm>
          <a:custGeom>
            <a:avLst/>
            <a:gdLst>
              <a:gd name="connsiteX0" fmla="*/ 495309 w 495309"/>
              <a:gd name="connsiteY0" fmla="*/ 127768 h 794543"/>
              <a:gd name="connsiteX1" fmla="*/ 381009 w 495309"/>
              <a:gd name="connsiteY1" fmla="*/ 127768 h 794543"/>
              <a:gd name="connsiteX2" fmla="*/ 381009 w 495309"/>
              <a:gd name="connsiteY2" fmla="*/ 242068 h 794543"/>
              <a:gd name="connsiteX3" fmla="*/ 428634 w 495309"/>
              <a:gd name="connsiteY3" fmla="*/ 242068 h 794543"/>
              <a:gd name="connsiteX4" fmla="*/ 428634 w 495309"/>
              <a:gd name="connsiteY4" fmla="*/ 314325 h 794543"/>
              <a:gd name="connsiteX5" fmla="*/ 257184 w 495309"/>
              <a:gd name="connsiteY5" fmla="*/ 485775 h 794543"/>
              <a:gd name="connsiteX6" fmla="*/ 257184 w 495309"/>
              <a:gd name="connsiteY6" fmla="*/ 36690 h 794543"/>
              <a:gd name="connsiteX7" fmla="*/ 257346 w 495309"/>
              <a:gd name="connsiteY7" fmla="*/ 36624 h 794543"/>
              <a:gd name="connsiteX8" fmla="*/ 317125 w 495309"/>
              <a:gd name="connsiteY8" fmla="*/ 96403 h 794543"/>
              <a:gd name="connsiteX9" fmla="*/ 330594 w 495309"/>
              <a:gd name="connsiteY9" fmla="*/ 96168 h 794543"/>
              <a:gd name="connsiteX10" fmla="*/ 330594 w 495309"/>
              <a:gd name="connsiteY10" fmla="*/ 82934 h 794543"/>
              <a:gd name="connsiteX11" fmla="*/ 247659 w 495309"/>
              <a:gd name="connsiteY11" fmla="*/ 0 h 794543"/>
              <a:gd name="connsiteX12" fmla="*/ 164725 w 495309"/>
              <a:gd name="connsiteY12" fmla="*/ 82934 h 794543"/>
              <a:gd name="connsiteX13" fmla="*/ 164959 w 495309"/>
              <a:gd name="connsiteY13" fmla="*/ 96403 h 794543"/>
              <a:gd name="connsiteX14" fmla="*/ 178193 w 495309"/>
              <a:gd name="connsiteY14" fmla="*/ 96403 h 794543"/>
              <a:gd name="connsiteX15" fmla="*/ 237972 w 495309"/>
              <a:gd name="connsiteY15" fmla="*/ 36624 h 794543"/>
              <a:gd name="connsiteX16" fmla="*/ 238134 w 495309"/>
              <a:gd name="connsiteY16" fmla="*/ 36690 h 794543"/>
              <a:gd name="connsiteX17" fmla="*/ 238134 w 495309"/>
              <a:gd name="connsiteY17" fmla="*/ 561975 h 794543"/>
              <a:gd name="connsiteX18" fmla="*/ 66684 w 495309"/>
              <a:gd name="connsiteY18" fmla="*/ 390525 h 794543"/>
              <a:gd name="connsiteX19" fmla="*/ 66684 w 495309"/>
              <a:gd name="connsiteY19" fmla="*/ 307886 h 794543"/>
              <a:gd name="connsiteX20" fmla="*/ 113510 w 495309"/>
              <a:gd name="connsiteY20" fmla="*/ 242010 h 794543"/>
              <a:gd name="connsiteX21" fmla="*/ 47634 w 495309"/>
              <a:gd name="connsiteY21" fmla="*/ 195184 h 794543"/>
              <a:gd name="connsiteX22" fmla="*/ 808 w 495309"/>
              <a:gd name="connsiteY22" fmla="*/ 261060 h 794543"/>
              <a:gd name="connsiteX23" fmla="*/ 47634 w 495309"/>
              <a:gd name="connsiteY23" fmla="*/ 307886 h 794543"/>
              <a:gd name="connsiteX24" fmla="*/ 47634 w 495309"/>
              <a:gd name="connsiteY24" fmla="*/ 398374 h 794543"/>
              <a:gd name="connsiteX25" fmla="*/ 238134 w 495309"/>
              <a:gd name="connsiteY25" fmla="*/ 588874 h 794543"/>
              <a:gd name="connsiteX26" fmla="*/ 238134 w 495309"/>
              <a:gd name="connsiteY26" fmla="*/ 642738 h 794543"/>
              <a:gd name="connsiteX27" fmla="*/ 171574 w 495309"/>
              <a:gd name="connsiteY27" fmla="*/ 722433 h 794543"/>
              <a:gd name="connsiteX28" fmla="*/ 245459 w 495309"/>
              <a:gd name="connsiteY28" fmla="*/ 794518 h 794543"/>
              <a:gd name="connsiteX29" fmla="*/ 323559 w 495309"/>
              <a:gd name="connsiteY29" fmla="*/ 720267 h 794543"/>
              <a:gd name="connsiteX30" fmla="*/ 257184 w 495309"/>
              <a:gd name="connsiteY30" fmla="*/ 642776 h 794543"/>
              <a:gd name="connsiteX31" fmla="*/ 257184 w 495309"/>
              <a:gd name="connsiteY31" fmla="*/ 512712 h 794543"/>
              <a:gd name="connsiteX32" fmla="*/ 447684 w 495309"/>
              <a:gd name="connsiteY32" fmla="*/ 322212 h 794543"/>
              <a:gd name="connsiteX33" fmla="*/ 447684 w 495309"/>
              <a:gd name="connsiteY33" fmla="*/ 242068 h 794543"/>
              <a:gd name="connsiteX34" fmla="*/ 495309 w 495309"/>
              <a:gd name="connsiteY34" fmla="*/ 242068 h 794543"/>
              <a:gd name="connsiteX35" fmla="*/ 20431 w 495309"/>
              <a:gd name="connsiteY35" fmla="*/ 261947 h 794543"/>
              <a:gd name="connsiteX36" fmla="*/ 47018 w 495309"/>
              <a:gd name="connsiteY36" fmla="*/ 214865 h 794543"/>
              <a:gd name="connsiteX37" fmla="*/ 67513 w 495309"/>
              <a:gd name="connsiteY37" fmla="*/ 214865 h 794543"/>
              <a:gd name="connsiteX38" fmla="*/ 93888 w 495309"/>
              <a:gd name="connsiteY38" fmla="*/ 241240 h 794543"/>
              <a:gd name="connsiteX39" fmla="*/ 67301 w 495309"/>
              <a:gd name="connsiteY39" fmla="*/ 288322 h 794543"/>
              <a:gd name="connsiteX40" fmla="*/ 46806 w 495309"/>
              <a:gd name="connsiteY40" fmla="*/ 288322 h 794543"/>
              <a:gd name="connsiteX41" fmla="*/ 20431 w 495309"/>
              <a:gd name="connsiteY41" fmla="*/ 261947 h 794543"/>
              <a:gd name="connsiteX42" fmla="*/ 303323 w 495309"/>
              <a:gd name="connsiteY42" fmla="*/ 705231 h 794543"/>
              <a:gd name="connsiteX43" fmla="*/ 260728 w 495309"/>
              <a:gd name="connsiteY43" fmla="*/ 773997 h 794543"/>
              <a:gd name="connsiteX44" fmla="*/ 191962 w 495309"/>
              <a:gd name="connsiteY44" fmla="*/ 731401 h 794543"/>
              <a:gd name="connsiteX45" fmla="*/ 234558 w 495309"/>
              <a:gd name="connsiteY45" fmla="*/ 662635 h 794543"/>
              <a:gd name="connsiteX46" fmla="*/ 260728 w 495309"/>
              <a:gd name="connsiteY46" fmla="*/ 662635 h 794543"/>
              <a:gd name="connsiteX47" fmla="*/ 303342 w 495309"/>
              <a:gd name="connsiteY47" fmla="*/ 705231 h 794543"/>
              <a:gd name="connsiteX48" fmla="*/ 476259 w 495309"/>
              <a:gd name="connsiteY48" fmla="*/ 223018 h 794543"/>
              <a:gd name="connsiteX49" fmla="*/ 400059 w 495309"/>
              <a:gd name="connsiteY49" fmla="*/ 223018 h 794543"/>
              <a:gd name="connsiteX50" fmla="*/ 400059 w 495309"/>
              <a:gd name="connsiteY50" fmla="*/ 146818 h 794543"/>
              <a:gd name="connsiteX51" fmla="*/ 476259 w 495309"/>
              <a:gd name="connsiteY51" fmla="*/ 146818 h 79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5309" h="794543">
                <a:moveTo>
                  <a:pt x="495309" y="127768"/>
                </a:moveTo>
                <a:lnTo>
                  <a:pt x="381009" y="127768"/>
                </a:lnTo>
                <a:lnTo>
                  <a:pt x="381009" y="242068"/>
                </a:lnTo>
                <a:lnTo>
                  <a:pt x="428634" y="242068"/>
                </a:lnTo>
                <a:lnTo>
                  <a:pt x="428634" y="314325"/>
                </a:lnTo>
                <a:lnTo>
                  <a:pt x="257184" y="485775"/>
                </a:lnTo>
                <a:lnTo>
                  <a:pt x="257184" y="36690"/>
                </a:lnTo>
                <a:cubicBezTo>
                  <a:pt x="257184" y="36566"/>
                  <a:pt x="257261" y="36538"/>
                  <a:pt x="257346" y="36624"/>
                </a:cubicBezTo>
                <a:lnTo>
                  <a:pt x="317125" y="96403"/>
                </a:lnTo>
                <a:cubicBezTo>
                  <a:pt x="320909" y="100057"/>
                  <a:pt x="326939" y="99953"/>
                  <a:pt x="330594" y="96168"/>
                </a:cubicBezTo>
                <a:cubicBezTo>
                  <a:pt x="334159" y="92477"/>
                  <a:pt x="334159" y="86625"/>
                  <a:pt x="330594" y="82934"/>
                </a:cubicBezTo>
                <a:lnTo>
                  <a:pt x="247659" y="0"/>
                </a:lnTo>
                <a:lnTo>
                  <a:pt x="164725" y="82934"/>
                </a:lnTo>
                <a:cubicBezTo>
                  <a:pt x="161070" y="86718"/>
                  <a:pt x="161175" y="92748"/>
                  <a:pt x="164959" y="96403"/>
                </a:cubicBezTo>
                <a:cubicBezTo>
                  <a:pt x="168650" y="99968"/>
                  <a:pt x="174503" y="99968"/>
                  <a:pt x="178193" y="96403"/>
                </a:cubicBezTo>
                <a:lnTo>
                  <a:pt x="237972" y="36624"/>
                </a:lnTo>
                <a:cubicBezTo>
                  <a:pt x="238058" y="36538"/>
                  <a:pt x="238134" y="36566"/>
                  <a:pt x="238134" y="36690"/>
                </a:cubicBezTo>
                <a:lnTo>
                  <a:pt x="238134" y="561975"/>
                </a:lnTo>
                <a:lnTo>
                  <a:pt x="66684" y="390525"/>
                </a:lnTo>
                <a:lnTo>
                  <a:pt x="66684" y="307886"/>
                </a:lnTo>
                <a:cubicBezTo>
                  <a:pt x="97806" y="302625"/>
                  <a:pt x="118771" y="273132"/>
                  <a:pt x="113510" y="242010"/>
                </a:cubicBezTo>
                <a:cubicBezTo>
                  <a:pt x="108250" y="210889"/>
                  <a:pt x="78756" y="189925"/>
                  <a:pt x="47634" y="195184"/>
                </a:cubicBezTo>
                <a:cubicBezTo>
                  <a:pt x="16512" y="200445"/>
                  <a:pt x="-4452" y="229939"/>
                  <a:pt x="808" y="261060"/>
                </a:cubicBezTo>
                <a:cubicBezTo>
                  <a:pt x="4862" y="285043"/>
                  <a:pt x="23651" y="303832"/>
                  <a:pt x="47634" y="307886"/>
                </a:cubicBezTo>
                <a:lnTo>
                  <a:pt x="47634" y="398374"/>
                </a:lnTo>
                <a:lnTo>
                  <a:pt x="238134" y="588874"/>
                </a:lnTo>
                <a:lnTo>
                  <a:pt x="238134" y="642738"/>
                </a:lnTo>
                <a:cubicBezTo>
                  <a:pt x="198480" y="647736"/>
                  <a:pt x="169427" y="682523"/>
                  <a:pt x="171574" y="722433"/>
                </a:cubicBezTo>
                <a:cubicBezTo>
                  <a:pt x="174065" y="761856"/>
                  <a:pt x="205986" y="792999"/>
                  <a:pt x="245459" y="794518"/>
                </a:cubicBezTo>
                <a:cubicBezTo>
                  <a:pt x="287530" y="795581"/>
                  <a:pt x="322496" y="762338"/>
                  <a:pt x="323559" y="720267"/>
                </a:cubicBezTo>
                <a:cubicBezTo>
                  <a:pt x="324545" y="681250"/>
                  <a:pt x="295890" y="647795"/>
                  <a:pt x="257184" y="642776"/>
                </a:cubicBezTo>
                <a:lnTo>
                  <a:pt x="257184" y="512712"/>
                </a:lnTo>
                <a:lnTo>
                  <a:pt x="447684" y="322212"/>
                </a:lnTo>
                <a:lnTo>
                  <a:pt x="447684" y="242068"/>
                </a:lnTo>
                <a:lnTo>
                  <a:pt x="495309" y="242068"/>
                </a:lnTo>
                <a:close/>
                <a:moveTo>
                  <a:pt x="20431" y="261947"/>
                </a:moveTo>
                <a:cubicBezTo>
                  <a:pt x="14771" y="241604"/>
                  <a:pt x="26675" y="220525"/>
                  <a:pt x="47018" y="214865"/>
                </a:cubicBezTo>
                <a:cubicBezTo>
                  <a:pt x="53722" y="213000"/>
                  <a:pt x="60808" y="213000"/>
                  <a:pt x="67513" y="214865"/>
                </a:cubicBezTo>
                <a:cubicBezTo>
                  <a:pt x="80356" y="218364"/>
                  <a:pt x="90388" y="228397"/>
                  <a:pt x="93888" y="241240"/>
                </a:cubicBezTo>
                <a:cubicBezTo>
                  <a:pt x="99547" y="261583"/>
                  <a:pt x="87644" y="282662"/>
                  <a:pt x="67301" y="288322"/>
                </a:cubicBezTo>
                <a:cubicBezTo>
                  <a:pt x="60597" y="290187"/>
                  <a:pt x="53510" y="290187"/>
                  <a:pt x="46806" y="288322"/>
                </a:cubicBezTo>
                <a:cubicBezTo>
                  <a:pt x="33963" y="284822"/>
                  <a:pt x="23930" y="274790"/>
                  <a:pt x="20431" y="261947"/>
                </a:cubicBezTo>
                <a:close/>
                <a:moveTo>
                  <a:pt x="303323" y="705231"/>
                </a:moveTo>
                <a:cubicBezTo>
                  <a:pt x="310550" y="735982"/>
                  <a:pt x="291479" y="766770"/>
                  <a:pt x="260728" y="773997"/>
                </a:cubicBezTo>
                <a:cubicBezTo>
                  <a:pt x="229976" y="781223"/>
                  <a:pt x="199189" y="762152"/>
                  <a:pt x="191962" y="731401"/>
                </a:cubicBezTo>
                <a:cubicBezTo>
                  <a:pt x="184735" y="700649"/>
                  <a:pt x="203806" y="669862"/>
                  <a:pt x="234558" y="662635"/>
                </a:cubicBezTo>
                <a:cubicBezTo>
                  <a:pt x="243164" y="660613"/>
                  <a:pt x="252122" y="660613"/>
                  <a:pt x="260728" y="662635"/>
                </a:cubicBezTo>
                <a:cubicBezTo>
                  <a:pt x="281855" y="667615"/>
                  <a:pt x="298353" y="684107"/>
                  <a:pt x="303342" y="705231"/>
                </a:cubicBezTo>
                <a:close/>
                <a:moveTo>
                  <a:pt x="476259" y="223018"/>
                </a:moveTo>
                <a:lnTo>
                  <a:pt x="400059" y="223018"/>
                </a:lnTo>
                <a:lnTo>
                  <a:pt x="400059" y="146818"/>
                </a:lnTo>
                <a:lnTo>
                  <a:pt x="476259" y="146818"/>
                </a:lnTo>
                <a:close/>
              </a:path>
            </a:pathLst>
          </a:custGeom>
          <a:solidFill>
            <a:srgbClr val="064370"/>
          </a:solidFill>
          <a:ln w="9525" cap="flat">
            <a:solidFill>
              <a:srgbClr val="064370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42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D51EBA3F-483B-4841-9B00-24877966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DB62F4B-FE92-43A0-B617-B55AFB2BE390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8DEF427-A2B2-DA5B-E260-BF772D67F85B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9776168" cy="140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 contendo a proposição de políticas e ações para pesquisa, iniciação científica, inovação tecnológica e desenvolvimento artístico cultural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145187B9-F8E4-6158-0176-CE9426314E5F}"/>
              </a:ext>
            </a:extLst>
          </p:cNvPr>
          <p:cNvSpPr/>
          <p:nvPr/>
        </p:nvSpPr>
        <p:spPr>
          <a:xfrm>
            <a:off x="1819037" y="2112885"/>
            <a:ext cx="9601437" cy="4478415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spcAft>
                <a:spcPts val="1600"/>
              </a:spcAft>
            </a:pPr>
            <a:r>
              <a:rPr lang="pt-B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Mário Cesar Barreto</a:t>
            </a:r>
          </a:p>
          <a:p>
            <a:pPr>
              <a:spcAft>
                <a:spcPts val="1600"/>
              </a:spcAft>
            </a:pPr>
            <a:r>
              <a:rPr lang="pt-B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tanto, foram desenvolvidos um conjunto de políticas, conforme apresentado abaixo: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para Pesquisa, Iniciação Científica e Inovação Tecnológica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de Pesquisa Científica e Tecnológica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de Iniciação Científica e Tecnológica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de Inovação Tecnológica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de Desenvolvimento Artístico e Cultural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segmentos alcançados pelas políticas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diretrizes norteadoras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artístico culturais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1" name="Gráfico 30" descr="Ligar estrutura de tópicos">
            <a:extLst>
              <a:ext uri="{FF2B5EF4-FFF2-40B4-BE49-F238E27FC236}">
                <a16:creationId xmlns:a16="http://schemas.microsoft.com/office/drawing/2014/main" id="{A74DFB15-6605-AA08-3207-C86B592EA009}"/>
              </a:ext>
            </a:extLst>
          </p:cNvPr>
          <p:cNvSpPr/>
          <p:nvPr/>
        </p:nvSpPr>
        <p:spPr>
          <a:xfrm>
            <a:off x="429638" y="680262"/>
            <a:ext cx="495309" cy="794543"/>
          </a:xfrm>
          <a:custGeom>
            <a:avLst/>
            <a:gdLst>
              <a:gd name="connsiteX0" fmla="*/ 495309 w 495309"/>
              <a:gd name="connsiteY0" fmla="*/ 127768 h 794543"/>
              <a:gd name="connsiteX1" fmla="*/ 381009 w 495309"/>
              <a:gd name="connsiteY1" fmla="*/ 127768 h 794543"/>
              <a:gd name="connsiteX2" fmla="*/ 381009 w 495309"/>
              <a:gd name="connsiteY2" fmla="*/ 242068 h 794543"/>
              <a:gd name="connsiteX3" fmla="*/ 428634 w 495309"/>
              <a:gd name="connsiteY3" fmla="*/ 242068 h 794543"/>
              <a:gd name="connsiteX4" fmla="*/ 428634 w 495309"/>
              <a:gd name="connsiteY4" fmla="*/ 314325 h 794543"/>
              <a:gd name="connsiteX5" fmla="*/ 257184 w 495309"/>
              <a:gd name="connsiteY5" fmla="*/ 485775 h 794543"/>
              <a:gd name="connsiteX6" fmla="*/ 257184 w 495309"/>
              <a:gd name="connsiteY6" fmla="*/ 36690 h 794543"/>
              <a:gd name="connsiteX7" fmla="*/ 257346 w 495309"/>
              <a:gd name="connsiteY7" fmla="*/ 36624 h 794543"/>
              <a:gd name="connsiteX8" fmla="*/ 317125 w 495309"/>
              <a:gd name="connsiteY8" fmla="*/ 96403 h 794543"/>
              <a:gd name="connsiteX9" fmla="*/ 330594 w 495309"/>
              <a:gd name="connsiteY9" fmla="*/ 96168 h 794543"/>
              <a:gd name="connsiteX10" fmla="*/ 330594 w 495309"/>
              <a:gd name="connsiteY10" fmla="*/ 82934 h 794543"/>
              <a:gd name="connsiteX11" fmla="*/ 247659 w 495309"/>
              <a:gd name="connsiteY11" fmla="*/ 0 h 794543"/>
              <a:gd name="connsiteX12" fmla="*/ 164725 w 495309"/>
              <a:gd name="connsiteY12" fmla="*/ 82934 h 794543"/>
              <a:gd name="connsiteX13" fmla="*/ 164959 w 495309"/>
              <a:gd name="connsiteY13" fmla="*/ 96403 h 794543"/>
              <a:gd name="connsiteX14" fmla="*/ 178193 w 495309"/>
              <a:gd name="connsiteY14" fmla="*/ 96403 h 794543"/>
              <a:gd name="connsiteX15" fmla="*/ 237972 w 495309"/>
              <a:gd name="connsiteY15" fmla="*/ 36624 h 794543"/>
              <a:gd name="connsiteX16" fmla="*/ 238134 w 495309"/>
              <a:gd name="connsiteY16" fmla="*/ 36690 h 794543"/>
              <a:gd name="connsiteX17" fmla="*/ 238134 w 495309"/>
              <a:gd name="connsiteY17" fmla="*/ 561975 h 794543"/>
              <a:gd name="connsiteX18" fmla="*/ 66684 w 495309"/>
              <a:gd name="connsiteY18" fmla="*/ 390525 h 794543"/>
              <a:gd name="connsiteX19" fmla="*/ 66684 w 495309"/>
              <a:gd name="connsiteY19" fmla="*/ 307886 h 794543"/>
              <a:gd name="connsiteX20" fmla="*/ 113510 w 495309"/>
              <a:gd name="connsiteY20" fmla="*/ 242010 h 794543"/>
              <a:gd name="connsiteX21" fmla="*/ 47634 w 495309"/>
              <a:gd name="connsiteY21" fmla="*/ 195184 h 794543"/>
              <a:gd name="connsiteX22" fmla="*/ 808 w 495309"/>
              <a:gd name="connsiteY22" fmla="*/ 261060 h 794543"/>
              <a:gd name="connsiteX23" fmla="*/ 47634 w 495309"/>
              <a:gd name="connsiteY23" fmla="*/ 307886 h 794543"/>
              <a:gd name="connsiteX24" fmla="*/ 47634 w 495309"/>
              <a:gd name="connsiteY24" fmla="*/ 398374 h 794543"/>
              <a:gd name="connsiteX25" fmla="*/ 238134 w 495309"/>
              <a:gd name="connsiteY25" fmla="*/ 588874 h 794543"/>
              <a:gd name="connsiteX26" fmla="*/ 238134 w 495309"/>
              <a:gd name="connsiteY26" fmla="*/ 642738 h 794543"/>
              <a:gd name="connsiteX27" fmla="*/ 171574 w 495309"/>
              <a:gd name="connsiteY27" fmla="*/ 722433 h 794543"/>
              <a:gd name="connsiteX28" fmla="*/ 245459 w 495309"/>
              <a:gd name="connsiteY28" fmla="*/ 794518 h 794543"/>
              <a:gd name="connsiteX29" fmla="*/ 323559 w 495309"/>
              <a:gd name="connsiteY29" fmla="*/ 720267 h 794543"/>
              <a:gd name="connsiteX30" fmla="*/ 257184 w 495309"/>
              <a:gd name="connsiteY30" fmla="*/ 642776 h 794543"/>
              <a:gd name="connsiteX31" fmla="*/ 257184 w 495309"/>
              <a:gd name="connsiteY31" fmla="*/ 512712 h 794543"/>
              <a:gd name="connsiteX32" fmla="*/ 447684 w 495309"/>
              <a:gd name="connsiteY32" fmla="*/ 322212 h 794543"/>
              <a:gd name="connsiteX33" fmla="*/ 447684 w 495309"/>
              <a:gd name="connsiteY33" fmla="*/ 242068 h 794543"/>
              <a:gd name="connsiteX34" fmla="*/ 495309 w 495309"/>
              <a:gd name="connsiteY34" fmla="*/ 242068 h 794543"/>
              <a:gd name="connsiteX35" fmla="*/ 20431 w 495309"/>
              <a:gd name="connsiteY35" fmla="*/ 261947 h 794543"/>
              <a:gd name="connsiteX36" fmla="*/ 47018 w 495309"/>
              <a:gd name="connsiteY36" fmla="*/ 214865 h 794543"/>
              <a:gd name="connsiteX37" fmla="*/ 67513 w 495309"/>
              <a:gd name="connsiteY37" fmla="*/ 214865 h 794543"/>
              <a:gd name="connsiteX38" fmla="*/ 93888 w 495309"/>
              <a:gd name="connsiteY38" fmla="*/ 241240 h 794543"/>
              <a:gd name="connsiteX39" fmla="*/ 67301 w 495309"/>
              <a:gd name="connsiteY39" fmla="*/ 288322 h 794543"/>
              <a:gd name="connsiteX40" fmla="*/ 46806 w 495309"/>
              <a:gd name="connsiteY40" fmla="*/ 288322 h 794543"/>
              <a:gd name="connsiteX41" fmla="*/ 20431 w 495309"/>
              <a:gd name="connsiteY41" fmla="*/ 261947 h 794543"/>
              <a:gd name="connsiteX42" fmla="*/ 303323 w 495309"/>
              <a:gd name="connsiteY42" fmla="*/ 705231 h 794543"/>
              <a:gd name="connsiteX43" fmla="*/ 260728 w 495309"/>
              <a:gd name="connsiteY43" fmla="*/ 773997 h 794543"/>
              <a:gd name="connsiteX44" fmla="*/ 191962 w 495309"/>
              <a:gd name="connsiteY44" fmla="*/ 731401 h 794543"/>
              <a:gd name="connsiteX45" fmla="*/ 234558 w 495309"/>
              <a:gd name="connsiteY45" fmla="*/ 662635 h 794543"/>
              <a:gd name="connsiteX46" fmla="*/ 260728 w 495309"/>
              <a:gd name="connsiteY46" fmla="*/ 662635 h 794543"/>
              <a:gd name="connsiteX47" fmla="*/ 303342 w 495309"/>
              <a:gd name="connsiteY47" fmla="*/ 705231 h 794543"/>
              <a:gd name="connsiteX48" fmla="*/ 476259 w 495309"/>
              <a:gd name="connsiteY48" fmla="*/ 223018 h 794543"/>
              <a:gd name="connsiteX49" fmla="*/ 400059 w 495309"/>
              <a:gd name="connsiteY49" fmla="*/ 223018 h 794543"/>
              <a:gd name="connsiteX50" fmla="*/ 400059 w 495309"/>
              <a:gd name="connsiteY50" fmla="*/ 146818 h 794543"/>
              <a:gd name="connsiteX51" fmla="*/ 476259 w 495309"/>
              <a:gd name="connsiteY51" fmla="*/ 146818 h 79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5309" h="794543">
                <a:moveTo>
                  <a:pt x="495309" y="127768"/>
                </a:moveTo>
                <a:lnTo>
                  <a:pt x="381009" y="127768"/>
                </a:lnTo>
                <a:lnTo>
                  <a:pt x="381009" y="242068"/>
                </a:lnTo>
                <a:lnTo>
                  <a:pt x="428634" y="242068"/>
                </a:lnTo>
                <a:lnTo>
                  <a:pt x="428634" y="314325"/>
                </a:lnTo>
                <a:lnTo>
                  <a:pt x="257184" y="485775"/>
                </a:lnTo>
                <a:lnTo>
                  <a:pt x="257184" y="36690"/>
                </a:lnTo>
                <a:cubicBezTo>
                  <a:pt x="257184" y="36566"/>
                  <a:pt x="257261" y="36538"/>
                  <a:pt x="257346" y="36624"/>
                </a:cubicBezTo>
                <a:lnTo>
                  <a:pt x="317125" y="96403"/>
                </a:lnTo>
                <a:cubicBezTo>
                  <a:pt x="320909" y="100057"/>
                  <a:pt x="326939" y="99953"/>
                  <a:pt x="330594" y="96168"/>
                </a:cubicBezTo>
                <a:cubicBezTo>
                  <a:pt x="334159" y="92477"/>
                  <a:pt x="334159" y="86625"/>
                  <a:pt x="330594" y="82934"/>
                </a:cubicBezTo>
                <a:lnTo>
                  <a:pt x="247659" y="0"/>
                </a:lnTo>
                <a:lnTo>
                  <a:pt x="164725" y="82934"/>
                </a:lnTo>
                <a:cubicBezTo>
                  <a:pt x="161070" y="86718"/>
                  <a:pt x="161175" y="92748"/>
                  <a:pt x="164959" y="96403"/>
                </a:cubicBezTo>
                <a:cubicBezTo>
                  <a:pt x="168650" y="99968"/>
                  <a:pt x="174503" y="99968"/>
                  <a:pt x="178193" y="96403"/>
                </a:cubicBezTo>
                <a:lnTo>
                  <a:pt x="237972" y="36624"/>
                </a:lnTo>
                <a:cubicBezTo>
                  <a:pt x="238058" y="36538"/>
                  <a:pt x="238134" y="36566"/>
                  <a:pt x="238134" y="36690"/>
                </a:cubicBezTo>
                <a:lnTo>
                  <a:pt x="238134" y="561975"/>
                </a:lnTo>
                <a:lnTo>
                  <a:pt x="66684" y="390525"/>
                </a:lnTo>
                <a:lnTo>
                  <a:pt x="66684" y="307886"/>
                </a:lnTo>
                <a:cubicBezTo>
                  <a:pt x="97806" y="302625"/>
                  <a:pt x="118771" y="273132"/>
                  <a:pt x="113510" y="242010"/>
                </a:cubicBezTo>
                <a:cubicBezTo>
                  <a:pt x="108250" y="210889"/>
                  <a:pt x="78756" y="189925"/>
                  <a:pt x="47634" y="195184"/>
                </a:cubicBezTo>
                <a:cubicBezTo>
                  <a:pt x="16512" y="200445"/>
                  <a:pt x="-4452" y="229939"/>
                  <a:pt x="808" y="261060"/>
                </a:cubicBezTo>
                <a:cubicBezTo>
                  <a:pt x="4862" y="285043"/>
                  <a:pt x="23651" y="303832"/>
                  <a:pt x="47634" y="307886"/>
                </a:cubicBezTo>
                <a:lnTo>
                  <a:pt x="47634" y="398374"/>
                </a:lnTo>
                <a:lnTo>
                  <a:pt x="238134" y="588874"/>
                </a:lnTo>
                <a:lnTo>
                  <a:pt x="238134" y="642738"/>
                </a:lnTo>
                <a:cubicBezTo>
                  <a:pt x="198480" y="647736"/>
                  <a:pt x="169427" y="682523"/>
                  <a:pt x="171574" y="722433"/>
                </a:cubicBezTo>
                <a:cubicBezTo>
                  <a:pt x="174065" y="761856"/>
                  <a:pt x="205986" y="792999"/>
                  <a:pt x="245459" y="794518"/>
                </a:cubicBezTo>
                <a:cubicBezTo>
                  <a:pt x="287530" y="795581"/>
                  <a:pt x="322496" y="762338"/>
                  <a:pt x="323559" y="720267"/>
                </a:cubicBezTo>
                <a:cubicBezTo>
                  <a:pt x="324545" y="681250"/>
                  <a:pt x="295890" y="647795"/>
                  <a:pt x="257184" y="642776"/>
                </a:cubicBezTo>
                <a:lnTo>
                  <a:pt x="257184" y="512712"/>
                </a:lnTo>
                <a:lnTo>
                  <a:pt x="447684" y="322212"/>
                </a:lnTo>
                <a:lnTo>
                  <a:pt x="447684" y="242068"/>
                </a:lnTo>
                <a:lnTo>
                  <a:pt x="495309" y="242068"/>
                </a:lnTo>
                <a:close/>
                <a:moveTo>
                  <a:pt x="20431" y="261947"/>
                </a:moveTo>
                <a:cubicBezTo>
                  <a:pt x="14771" y="241604"/>
                  <a:pt x="26675" y="220525"/>
                  <a:pt x="47018" y="214865"/>
                </a:cubicBezTo>
                <a:cubicBezTo>
                  <a:pt x="53722" y="213000"/>
                  <a:pt x="60808" y="213000"/>
                  <a:pt x="67513" y="214865"/>
                </a:cubicBezTo>
                <a:cubicBezTo>
                  <a:pt x="80356" y="218364"/>
                  <a:pt x="90388" y="228397"/>
                  <a:pt x="93888" y="241240"/>
                </a:cubicBezTo>
                <a:cubicBezTo>
                  <a:pt x="99547" y="261583"/>
                  <a:pt x="87644" y="282662"/>
                  <a:pt x="67301" y="288322"/>
                </a:cubicBezTo>
                <a:cubicBezTo>
                  <a:pt x="60597" y="290187"/>
                  <a:pt x="53510" y="290187"/>
                  <a:pt x="46806" y="288322"/>
                </a:cubicBezTo>
                <a:cubicBezTo>
                  <a:pt x="33963" y="284822"/>
                  <a:pt x="23930" y="274790"/>
                  <a:pt x="20431" y="261947"/>
                </a:cubicBezTo>
                <a:close/>
                <a:moveTo>
                  <a:pt x="303323" y="705231"/>
                </a:moveTo>
                <a:cubicBezTo>
                  <a:pt x="310550" y="735982"/>
                  <a:pt x="291479" y="766770"/>
                  <a:pt x="260728" y="773997"/>
                </a:cubicBezTo>
                <a:cubicBezTo>
                  <a:pt x="229976" y="781223"/>
                  <a:pt x="199189" y="762152"/>
                  <a:pt x="191962" y="731401"/>
                </a:cubicBezTo>
                <a:cubicBezTo>
                  <a:pt x="184735" y="700649"/>
                  <a:pt x="203806" y="669862"/>
                  <a:pt x="234558" y="662635"/>
                </a:cubicBezTo>
                <a:cubicBezTo>
                  <a:pt x="243164" y="660613"/>
                  <a:pt x="252122" y="660613"/>
                  <a:pt x="260728" y="662635"/>
                </a:cubicBezTo>
                <a:cubicBezTo>
                  <a:pt x="281855" y="667615"/>
                  <a:pt x="298353" y="684107"/>
                  <a:pt x="303342" y="705231"/>
                </a:cubicBezTo>
                <a:close/>
                <a:moveTo>
                  <a:pt x="476259" y="223018"/>
                </a:moveTo>
                <a:lnTo>
                  <a:pt x="400059" y="223018"/>
                </a:lnTo>
                <a:lnTo>
                  <a:pt x="400059" y="146818"/>
                </a:lnTo>
                <a:lnTo>
                  <a:pt x="476259" y="146818"/>
                </a:lnTo>
                <a:close/>
              </a:path>
            </a:pathLst>
          </a:custGeom>
          <a:solidFill>
            <a:srgbClr val="064370"/>
          </a:solidFill>
          <a:ln w="9525" cap="flat">
            <a:solidFill>
              <a:srgbClr val="064370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48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10FA07A9-4730-4B3F-B487-E7E61EB2B874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6AF1E03-5546-B2D2-0AE5-47FDF24956A0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7797142" cy="140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 contendo proposição de políticas e ações de ensino para os cursos de graduação e pós-graduação, presencial e à distância.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E2BD54D-D9B3-74C4-7CA4-34E50979E4EC}"/>
              </a:ext>
            </a:extLst>
          </p:cNvPr>
          <p:cNvSpPr/>
          <p:nvPr/>
        </p:nvSpPr>
        <p:spPr>
          <a:xfrm>
            <a:off x="1819038" y="2112885"/>
            <a:ext cx="8829912" cy="4478415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spcAft>
                <a:spcPts val="1600"/>
              </a:spcAft>
            </a:pPr>
            <a:r>
              <a:rPr lang="pt-B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Angelo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Cortelazzo</a:t>
            </a:r>
            <a:endParaRPr lang="pt-BR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documento em questão possui como finalidade descrever algumas características e alternativas para uma política de Educação a Distância para a Universidade do Distrito Federal, aproveitando as tecnologias em benefício da aprendizagem e contribuindo para a fragilização dos limites entre duas formas que têm sido colocadas como antagônicas no desenvolvimento desse processo: a presencial e aquela à distância.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tanto, documento foi dividido em 5 capítulos, e procura inicialmente discorrer sobre características gerais da política de ensino superior à distância no país e, em particular, no DF. Em seguida, elenca algumas características e diferenças qualitativas e quantitativas do ensino presencial, a distância e híbrido. Já no Capítulo 3 sugere a organização da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frente ao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seguindo-se as referências bibliográficas e da legislação.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Enquanto uma proposta, o documento apresenta inicialmente, por limitações de infraestrutura pedagógica especialmente, tem-se a impossibilidade de abertura simultânea de cursos legalmente classificados como presenciais e cursos à distância.</a:t>
            </a:r>
          </a:p>
        </p:txBody>
      </p:sp>
      <p:sp>
        <p:nvSpPr>
          <p:cNvPr id="17" name="Gráfico 13">
            <a:extLst>
              <a:ext uri="{FF2B5EF4-FFF2-40B4-BE49-F238E27FC236}">
                <a16:creationId xmlns:a16="http://schemas.microsoft.com/office/drawing/2014/main" id="{34CD0774-9067-AA33-DB98-6ECD4D8854E6}"/>
              </a:ext>
            </a:extLst>
          </p:cNvPr>
          <p:cNvSpPr/>
          <p:nvPr/>
        </p:nvSpPr>
        <p:spPr>
          <a:xfrm>
            <a:off x="305794" y="666750"/>
            <a:ext cx="835012" cy="835012"/>
          </a:xfrm>
          <a:custGeom>
            <a:avLst/>
            <a:gdLst>
              <a:gd name="connsiteX0" fmla="*/ 1846659 w 4876756"/>
              <a:gd name="connsiteY0" fmla="*/ 3526869 h 4876800"/>
              <a:gd name="connsiteX1" fmla="*/ 1918097 w 4876756"/>
              <a:gd name="connsiteY1" fmla="*/ 3455432 h 4876800"/>
              <a:gd name="connsiteX2" fmla="*/ 1918097 w 4876756"/>
              <a:gd name="connsiteY2" fmla="*/ 1421368 h 4876800"/>
              <a:gd name="connsiteX3" fmla="*/ 1846659 w 4876756"/>
              <a:gd name="connsiteY3" fmla="*/ 1349931 h 4876800"/>
              <a:gd name="connsiteX4" fmla="*/ 1775222 w 4876756"/>
              <a:gd name="connsiteY4" fmla="*/ 1421368 h 4876800"/>
              <a:gd name="connsiteX5" fmla="*/ 1775222 w 4876756"/>
              <a:gd name="connsiteY5" fmla="*/ 3455442 h 4876800"/>
              <a:gd name="connsiteX6" fmla="*/ 1846659 w 4876756"/>
              <a:gd name="connsiteY6" fmla="*/ 3526869 h 4876800"/>
              <a:gd name="connsiteX7" fmla="*/ 3596164 w 4876756"/>
              <a:gd name="connsiteY7" fmla="*/ 1342120 h 4876800"/>
              <a:gd name="connsiteX8" fmla="*/ 3396834 w 4876756"/>
              <a:gd name="connsiteY8" fmla="*/ 1238431 h 4876800"/>
              <a:gd name="connsiteX9" fmla="*/ 3062450 w 4876756"/>
              <a:gd name="connsiteY9" fmla="*/ 1344035 h 4876800"/>
              <a:gd name="connsiteX10" fmla="*/ 2958798 w 4876756"/>
              <a:gd name="connsiteY10" fmla="*/ 1543288 h 4876800"/>
              <a:gd name="connsiteX11" fmla="*/ 3222498 w 4876756"/>
              <a:gd name="connsiteY11" fmla="*/ 2379297 h 4876800"/>
              <a:gd name="connsiteX12" fmla="*/ 3312119 w 4876756"/>
              <a:gd name="connsiteY12" fmla="*/ 2425932 h 4876800"/>
              <a:gd name="connsiteX13" fmla="*/ 3358753 w 4876756"/>
              <a:gd name="connsiteY13" fmla="*/ 2336311 h 4876800"/>
              <a:gd name="connsiteX14" fmla="*/ 3095053 w 4876756"/>
              <a:gd name="connsiteY14" fmla="*/ 1500302 h 4876800"/>
              <a:gd name="connsiteX15" fmla="*/ 3105474 w 4876756"/>
              <a:gd name="connsiteY15" fmla="*/ 1480271 h 4876800"/>
              <a:gd name="connsiteX16" fmla="*/ 3439849 w 4876756"/>
              <a:gd name="connsiteY16" fmla="*/ 1374667 h 4876800"/>
              <a:gd name="connsiteX17" fmla="*/ 3459899 w 4876756"/>
              <a:gd name="connsiteY17" fmla="*/ 1385097 h 4876800"/>
              <a:gd name="connsiteX18" fmla="*/ 4148709 w 4876756"/>
              <a:gd name="connsiteY18" fmla="*/ 3568827 h 4876800"/>
              <a:gd name="connsiteX19" fmla="*/ 4138289 w 4876756"/>
              <a:gd name="connsiteY19" fmla="*/ 3588858 h 4876800"/>
              <a:gd name="connsiteX20" fmla="*/ 3803904 w 4876756"/>
              <a:gd name="connsiteY20" fmla="*/ 3694462 h 4876800"/>
              <a:gd name="connsiteX21" fmla="*/ 3783863 w 4876756"/>
              <a:gd name="connsiteY21" fmla="*/ 3684032 h 4876800"/>
              <a:gd name="connsiteX22" fmla="*/ 3458956 w 4876756"/>
              <a:gd name="connsiteY22" fmla="*/ 2653970 h 4876800"/>
              <a:gd name="connsiteX23" fmla="*/ 3369336 w 4876756"/>
              <a:gd name="connsiteY23" fmla="*/ 2607335 h 4876800"/>
              <a:gd name="connsiteX24" fmla="*/ 3322701 w 4876756"/>
              <a:gd name="connsiteY24" fmla="*/ 2696956 h 4876800"/>
              <a:gd name="connsiteX25" fmla="*/ 3647618 w 4876756"/>
              <a:gd name="connsiteY25" fmla="*/ 3727018 h 4876800"/>
              <a:gd name="connsiteX26" fmla="*/ 3846948 w 4876756"/>
              <a:gd name="connsiteY26" fmla="*/ 3830708 h 4876800"/>
              <a:gd name="connsiteX27" fmla="*/ 4181332 w 4876756"/>
              <a:gd name="connsiteY27" fmla="*/ 3725104 h 4876800"/>
              <a:gd name="connsiteX28" fmla="*/ 4284983 w 4876756"/>
              <a:gd name="connsiteY28" fmla="*/ 3525850 h 4876800"/>
              <a:gd name="connsiteX29" fmla="*/ 734616 w 4876756"/>
              <a:gd name="connsiteY29" fmla="*/ 3442316 h 4876800"/>
              <a:gd name="connsiteX30" fmla="*/ 734616 w 4876756"/>
              <a:gd name="connsiteY30" fmla="*/ 1720234 h 4876800"/>
              <a:gd name="connsiteX31" fmla="*/ 663178 w 4876756"/>
              <a:gd name="connsiteY31" fmla="*/ 1648797 h 4876800"/>
              <a:gd name="connsiteX32" fmla="*/ 591741 w 4876756"/>
              <a:gd name="connsiteY32" fmla="*/ 1720234 h 4876800"/>
              <a:gd name="connsiteX33" fmla="*/ 591741 w 4876756"/>
              <a:gd name="connsiteY33" fmla="*/ 3442316 h 4876800"/>
              <a:gd name="connsiteX34" fmla="*/ 663178 w 4876756"/>
              <a:gd name="connsiteY34" fmla="*/ 3513754 h 4876800"/>
              <a:gd name="connsiteX35" fmla="*/ 734616 w 4876756"/>
              <a:gd name="connsiteY35" fmla="*/ 3442316 h 4876800"/>
              <a:gd name="connsiteX36" fmla="*/ 4859903 w 4876756"/>
              <a:gd name="connsiteY36" fmla="*/ 4216746 h 4876800"/>
              <a:gd name="connsiteX37" fmla="*/ 3670526 w 4876756"/>
              <a:gd name="connsiteY37" fmla="*/ 446094 h 4876800"/>
              <a:gd name="connsiteX38" fmla="*/ 3215450 w 4876756"/>
              <a:gd name="connsiteY38" fmla="*/ 209245 h 4876800"/>
              <a:gd name="connsiteX39" fmla="*/ 2620566 w 4876756"/>
              <a:gd name="connsiteY39" fmla="*/ 397116 h 4876800"/>
              <a:gd name="connsiteX40" fmla="*/ 2509838 w 4876756"/>
              <a:gd name="connsiteY40" fmla="*/ 454609 h 4876800"/>
              <a:gd name="connsiteX41" fmla="*/ 2509838 w 4876756"/>
              <a:gd name="connsiteY41" fmla="*/ 357188 h 4876800"/>
              <a:gd name="connsiteX42" fmla="*/ 2152650 w 4876756"/>
              <a:gd name="connsiteY42" fmla="*/ 0 h 4876800"/>
              <a:gd name="connsiteX43" fmla="*/ 1540669 w 4876756"/>
              <a:gd name="connsiteY43" fmla="*/ 0 h 4876800"/>
              <a:gd name="connsiteX44" fmla="*/ 1183481 w 4876756"/>
              <a:gd name="connsiteY44" fmla="*/ 357188 h 4876800"/>
              <a:gd name="connsiteX45" fmla="*/ 1183481 w 4876756"/>
              <a:gd name="connsiteY45" fmla="*/ 357378 h 4876800"/>
              <a:gd name="connsiteX46" fmla="*/ 969169 w 4876756"/>
              <a:gd name="connsiteY46" fmla="*/ 285750 h 4876800"/>
              <a:gd name="connsiteX47" fmla="*/ 357188 w 4876756"/>
              <a:gd name="connsiteY47" fmla="*/ 285750 h 4876800"/>
              <a:gd name="connsiteX48" fmla="*/ 0 w 4876756"/>
              <a:gd name="connsiteY48" fmla="*/ 642938 h 4876800"/>
              <a:gd name="connsiteX49" fmla="*/ 0 w 4876756"/>
              <a:gd name="connsiteY49" fmla="*/ 3120562 h 4876800"/>
              <a:gd name="connsiteX50" fmla="*/ 71438 w 4876756"/>
              <a:gd name="connsiteY50" fmla="*/ 3191999 h 4876800"/>
              <a:gd name="connsiteX51" fmla="*/ 142875 w 4876756"/>
              <a:gd name="connsiteY51" fmla="*/ 3120562 h 4876800"/>
              <a:gd name="connsiteX52" fmla="*/ 142875 w 4876756"/>
              <a:gd name="connsiteY52" fmla="*/ 1310907 h 4876800"/>
              <a:gd name="connsiteX53" fmla="*/ 1183481 w 4876756"/>
              <a:gd name="connsiteY53" fmla="*/ 1310907 h 4876800"/>
              <a:gd name="connsiteX54" fmla="*/ 1183481 w 4876756"/>
              <a:gd name="connsiteY54" fmla="*/ 3851634 h 4876800"/>
              <a:gd name="connsiteX55" fmla="*/ 142875 w 4876756"/>
              <a:gd name="connsiteY55" fmla="*/ 3851634 h 4876800"/>
              <a:gd name="connsiteX56" fmla="*/ 142875 w 4876756"/>
              <a:gd name="connsiteY56" fmla="*/ 3453927 h 4876800"/>
              <a:gd name="connsiteX57" fmla="*/ 71438 w 4876756"/>
              <a:gd name="connsiteY57" fmla="*/ 3382490 h 4876800"/>
              <a:gd name="connsiteX58" fmla="*/ 0 w 4876756"/>
              <a:gd name="connsiteY58" fmla="*/ 3453927 h 4876800"/>
              <a:gd name="connsiteX59" fmla="*/ 0 w 4876756"/>
              <a:gd name="connsiteY59" fmla="*/ 4519613 h 4876800"/>
              <a:gd name="connsiteX60" fmla="*/ 357188 w 4876756"/>
              <a:gd name="connsiteY60" fmla="*/ 4876800 h 4876800"/>
              <a:gd name="connsiteX61" fmla="*/ 969169 w 4876756"/>
              <a:gd name="connsiteY61" fmla="*/ 4876800 h 4876800"/>
              <a:gd name="connsiteX62" fmla="*/ 1254919 w 4876756"/>
              <a:gd name="connsiteY62" fmla="*/ 4733678 h 4876800"/>
              <a:gd name="connsiteX63" fmla="*/ 1540669 w 4876756"/>
              <a:gd name="connsiteY63" fmla="*/ 4876800 h 4876800"/>
              <a:gd name="connsiteX64" fmla="*/ 2152650 w 4876756"/>
              <a:gd name="connsiteY64" fmla="*/ 4876800 h 4876800"/>
              <a:gd name="connsiteX65" fmla="*/ 2509838 w 4876756"/>
              <a:gd name="connsiteY65" fmla="*/ 4519613 h 4876800"/>
              <a:gd name="connsiteX66" fmla="*/ 2509838 w 4876756"/>
              <a:gd name="connsiteY66" fmla="*/ 1251785 h 4876800"/>
              <a:gd name="connsiteX67" fmla="*/ 3573237 w 4876756"/>
              <a:gd name="connsiteY67" fmla="*/ 4623045 h 4876800"/>
              <a:gd name="connsiteX68" fmla="*/ 4028313 w 4876756"/>
              <a:gd name="connsiteY68" fmla="*/ 4859884 h 4876800"/>
              <a:gd name="connsiteX69" fmla="*/ 4623197 w 4876756"/>
              <a:gd name="connsiteY69" fmla="*/ 4672013 h 4876800"/>
              <a:gd name="connsiteX70" fmla="*/ 4859903 w 4876756"/>
              <a:gd name="connsiteY70" fmla="*/ 4216746 h 4876800"/>
              <a:gd name="connsiteX71" fmla="*/ 1183481 w 4876756"/>
              <a:gd name="connsiteY71" fmla="*/ 4519613 h 4876800"/>
              <a:gd name="connsiteX72" fmla="*/ 969169 w 4876756"/>
              <a:gd name="connsiteY72" fmla="*/ 4733925 h 4876800"/>
              <a:gd name="connsiteX73" fmla="*/ 357188 w 4876756"/>
              <a:gd name="connsiteY73" fmla="*/ 4733925 h 4876800"/>
              <a:gd name="connsiteX74" fmla="*/ 142875 w 4876756"/>
              <a:gd name="connsiteY74" fmla="*/ 4519613 h 4876800"/>
              <a:gd name="connsiteX75" fmla="*/ 142875 w 4876756"/>
              <a:gd name="connsiteY75" fmla="*/ 4454157 h 4876800"/>
              <a:gd name="connsiteX76" fmla="*/ 1183481 w 4876756"/>
              <a:gd name="connsiteY76" fmla="*/ 4454157 h 4876800"/>
              <a:gd name="connsiteX77" fmla="*/ 1183481 w 4876756"/>
              <a:gd name="connsiteY77" fmla="*/ 4311282 h 4876800"/>
              <a:gd name="connsiteX78" fmla="*/ 142875 w 4876756"/>
              <a:gd name="connsiteY78" fmla="*/ 4311282 h 4876800"/>
              <a:gd name="connsiteX79" fmla="*/ 142875 w 4876756"/>
              <a:gd name="connsiteY79" fmla="*/ 3994509 h 4876800"/>
              <a:gd name="connsiteX80" fmla="*/ 1183481 w 4876756"/>
              <a:gd name="connsiteY80" fmla="*/ 3994509 h 4876800"/>
              <a:gd name="connsiteX81" fmla="*/ 1183481 w 4876756"/>
              <a:gd name="connsiteY81" fmla="*/ 1168032 h 4876800"/>
              <a:gd name="connsiteX82" fmla="*/ 142875 w 4876756"/>
              <a:gd name="connsiteY82" fmla="*/ 1168032 h 4876800"/>
              <a:gd name="connsiteX83" fmla="*/ 142875 w 4876756"/>
              <a:gd name="connsiteY83" fmla="*/ 851268 h 4876800"/>
              <a:gd name="connsiteX84" fmla="*/ 1183481 w 4876756"/>
              <a:gd name="connsiteY84" fmla="*/ 851268 h 4876800"/>
              <a:gd name="connsiteX85" fmla="*/ 1183481 w 4876756"/>
              <a:gd name="connsiteY85" fmla="*/ 708393 h 4876800"/>
              <a:gd name="connsiteX86" fmla="*/ 142875 w 4876756"/>
              <a:gd name="connsiteY86" fmla="*/ 708393 h 4876800"/>
              <a:gd name="connsiteX87" fmla="*/ 142875 w 4876756"/>
              <a:gd name="connsiteY87" fmla="*/ 642938 h 4876800"/>
              <a:gd name="connsiteX88" fmla="*/ 357188 w 4876756"/>
              <a:gd name="connsiteY88" fmla="*/ 428625 h 4876800"/>
              <a:gd name="connsiteX89" fmla="*/ 969169 w 4876756"/>
              <a:gd name="connsiteY89" fmla="*/ 428625 h 4876800"/>
              <a:gd name="connsiteX90" fmla="*/ 1183481 w 4876756"/>
              <a:gd name="connsiteY90" fmla="*/ 642938 h 4876800"/>
              <a:gd name="connsiteX91" fmla="*/ 2366963 w 4876756"/>
              <a:gd name="connsiteY91" fmla="*/ 4519613 h 4876800"/>
              <a:gd name="connsiteX92" fmla="*/ 2152650 w 4876756"/>
              <a:gd name="connsiteY92" fmla="*/ 4733925 h 4876800"/>
              <a:gd name="connsiteX93" fmla="*/ 1540669 w 4876756"/>
              <a:gd name="connsiteY93" fmla="*/ 4733925 h 4876800"/>
              <a:gd name="connsiteX94" fmla="*/ 1326356 w 4876756"/>
              <a:gd name="connsiteY94" fmla="*/ 4519613 h 4876800"/>
              <a:gd name="connsiteX95" fmla="*/ 1326356 w 4876756"/>
              <a:gd name="connsiteY95" fmla="*/ 4010025 h 4876800"/>
              <a:gd name="connsiteX96" fmla="*/ 2366963 w 4876756"/>
              <a:gd name="connsiteY96" fmla="*/ 4010025 h 4876800"/>
              <a:gd name="connsiteX97" fmla="*/ 2366963 w 4876756"/>
              <a:gd name="connsiteY97" fmla="*/ 3867150 h 4876800"/>
              <a:gd name="connsiteX98" fmla="*/ 1326356 w 4876756"/>
              <a:gd name="connsiteY98" fmla="*/ 3867150 h 4876800"/>
              <a:gd name="connsiteX99" fmla="*/ 1326356 w 4876756"/>
              <a:gd name="connsiteY99" fmla="*/ 1009650 h 4876800"/>
              <a:gd name="connsiteX100" fmla="*/ 2366963 w 4876756"/>
              <a:gd name="connsiteY100" fmla="*/ 1009650 h 4876800"/>
              <a:gd name="connsiteX101" fmla="*/ 2366963 w 4876756"/>
              <a:gd name="connsiteY101" fmla="*/ 866775 h 4876800"/>
              <a:gd name="connsiteX102" fmla="*/ 1326356 w 4876756"/>
              <a:gd name="connsiteY102" fmla="*/ 866775 h 4876800"/>
              <a:gd name="connsiteX103" fmla="*/ 1326356 w 4876756"/>
              <a:gd name="connsiteY103" fmla="*/ 357188 h 4876800"/>
              <a:gd name="connsiteX104" fmla="*/ 1540669 w 4876756"/>
              <a:gd name="connsiteY104" fmla="*/ 142875 h 4876800"/>
              <a:gd name="connsiteX105" fmla="*/ 2152650 w 4876756"/>
              <a:gd name="connsiteY105" fmla="*/ 142875 h 4876800"/>
              <a:gd name="connsiteX106" fmla="*/ 2366963 w 4876756"/>
              <a:gd name="connsiteY106" fmla="*/ 357188 h 4876800"/>
              <a:gd name="connsiteX107" fmla="*/ 4580173 w 4876756"/>
              <a:gd name="connsiteY107" fmla="*/ 4535777 h 4876800"/>
              <a:gd name="connsiteX108" fmla="*/ 3985289 w 4876756"/>
              <a:gd name="connsiteY108" fmla="*/ 4723648 h 4876800"/>
              <a:gd name="connsiteX109" fmla="*/ 3709502 w 4876756"/>
              <a:gd name="connsiteY109" fmla="*/ 4580068 h 4876800"/>
              <a:gd name="connsiteX110" fmla="*/ 2520115 w 4876756"/>
              <a:gd name="connsiteY110" fmla="*/ 809415 h 4876800"/>
              <a:gd name="connsiteX111" fmla="*/ 2663600 w 4876756"/>
              <a:gd name="connsiteY111" fmla="*/ 533371 h 4876800"/>
              <a:gd name="connsiteX112" fmla="*/ 3258484 w 4876756"/>
              <a:gd name="connsiteY112" fmla="*/ 345491 h 4876800"/>
              <a:gd name="connsiteX113" fmla="*/ 3534280 w 4876756"/>
              <a:gd name="connsiteY113" fmla="*/ 489080 h 4876800"/>
              <a:gd name="connsiteX114" fmla="*/ 4723667 w 4876756"/>
              <a:gd name="connsiteY114" fmla="*/ 4259733 h 4876800"/>
              <a:gd name="connsiteX115" fmla="*/ 4580173 w 4876756"/>
              <a:gd name="connsiteY115" fmla="*/ 4535777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876756" h="4876800">
                <a:moveTo>
                  <a:pt x="1846659" y="3526869"/>
                </a:moveTo>
                <a:cubicBezTo>
                  <a:pt x="1886112" y="3526869"/>
                  <a:pt x="1918097" y="3494884"/>
                  <a:pt x="1918097" y="3455432"/>
                </a:cubicBezTo>
                <a:lnTo>
                  <a:pt x="1918097" y="1421368"/>
                </a:lnTo>
                <a:cubicBezTo>
                  <a:pt x="1918097" y="1381916"/>
                  <a:pt x="1886112" y="1349931"/>
                  <a:pt x="1846659" y="1349931"/>
                </a:cubicBezTo>
                <a:cubicBezTo>
                  <a:pt x="1807207" y="1349931"/>
                  <a:pt x="1775222" y="1381916"/>
                  <a:pt x="1775222" y="1421368"/>
                </a:cubicBezTo>
                <a:lnTo>
                  <a:pt x="1775222" y="3455442"/>
                </a:lnTo>
                <a:cubicBezTo>
                  <a:pt x="1775222" y="3494884"/>
                  <a:pt x="1807207" y="3526869"/>
                  <a:pt x="1846659" y="3526869"/>
                </a:cubicBezTo>
                <a:close/>
                <a:moveTo>
                  <a:pt x="3596164" y="1342120"/>
                </a:moveTo>
                <a:cubicBezTo>
                  <a:pt x="3570475" y="1259310"/>
                  <a:pt x="3479045" y="1212037"/>
                  <a:pt x="3396834" y="1238431"/>
                </a:cubicBezTo>
                <a:lnTo>
                  <a:pt x="3062450" y="1344035"/>
                </a:lnTo>
                <a:cubicBezTo>
                  <a:pt x="2978953" y="1370409"/>
                  <a:pt x="2932462" y="1459792"/>
                  <a:pt x="2958798" y="1543288"/>
                </a:cubicBezTo>
                <a:lnTo>
                  <a:pt x="3222498" y="2379297"/>
                </a:lnTo>
                <a:cubicBezTo>
                  <a:pt x="3234366" y="2416921"/>
                  <a:pt x="3274457" y="2437781"/>
                  <a:pt x="3312119" y="2425932"/>
                </a:cubicBezTo>
                <a:cubicBezTo>
                  <a:pt x="3349743" y="2414064"/>
                  <a:pt x="3370621" y="2373944"/>
                  <a:pt x="3358753" y="2336311"/>
                </a:cubicBezTo>
                <a:lnTo>
                  <a:pt x="3095053" y="1500302"/>
                </a:lnTo>
                <a:cubicBezTo>
                  <a:pt x="3092406" y="1491910"/>
                  <a:pt x="3097073" y="1482919"/>
                  <a:pt x="3105474" y="1480271"/>
                </a:cubicBezTo>
                <a:lnTo>
                  <a:pt x="3439849" y="1374667"/>
                </a:lnTo>
                <a:cubicBezTo>
                  <a:pt x="3449298" y="1372010"/>
                  <a:pt x="3456689" y="1375905"/>
                  <a:pt x="3459899" y="1385097"/>
                </a:cubicBezTo>
                <a:lnTo>
                  <a:pt x="4148709" y="3568827"/>
                </a:lnTo>
                <a:cubicBezTo>
                  <a:pt x="4151357" y="3577219"/>
                  <a:pt x="4146690" y="3586210"/>
                  <a:pt x="4138289" y="3588858"/>
                </a:cubicBezTo>
                <a:lnTo>
                  <a:pt x="3803904" y="3694462"/>
                </a:lnTo>
                <a:cubicBezTo>
                  <a:pt x="3794531" y="3697138"/>
                  <a:pt x="3787054" y="3693243"/>
                  <a:pt x="3783863" y="3684032"/>
                </a:cubicBezTo>
                <a:lnTo>
                  <a:pt x="3458956" y="2653970"/>
                </a:lnTo>
                <a:cubicBezTo>
                  <a:pt x="3447079" y="2616346"/>
                  <a:pt x="3406997" y="2595467"/>
                  <a:pt x="3369336" y="2607335"/>
                </a:cubicBezTo>
                <a:cubicBezTo>
                  <a:pt x="3331712" y="2619204"/>
                  <a:pt x="3310833" y="2659323"/>
                  <a:pt x="3322701" y="2696956"/>
                </a:cubicBezTo>
                <a:lnTo>
                  <a:pt x="3647618" y="3727018"/>
                </a:lnTo>
                <a:cubicBezTo>
                  <a:pt x="3673031" y="3809286"/>
                  <a:pt x="3764709" y="3857216"/>
                  <a:pt x="3846948" y="3830708"/>
                </a:cubicBezTo>
                <a:lnTo>
                  <a:pt x="4181332" y="3725104"/>
                </a:lnTo>
                <a:cubicBezTo>
                  <a:pt x="4264828" y="3698729"/>
                  <a:pt x="4311320" y="3609346"/>
                  <a:pt x="4284983" y="3525850"/>
                </a:cubicBezTo>
                <a:close/>
                <a:moveTo>
                  <a:pt x="734616" y="3442316"/>
                </a:moveTo>
                <a:lnTo>
                  <a:pt x="734616" y="1720234"/>
                </a:lnTo>
                <a:cubicBezTo>
                  <a:pt x="734616" y="1680782"/>
                  <a:pt x="702631" y="1648797"/>
                  <a:pt x="663178" y="1648797"/>
                </a:cubicBezTo>
                <a:cubicBezTo>
                  <a:pt x="623726" y="1648797"/>
                  <a:pt x="591741" y="1680782"/>
                  <a:pt x="591741" y="1720234"/>
                </a:cubicBezTo>
                <a:lnTo>
                  <a:pt x="591741" y="3442316"/>
                </a:lnTo>
                <a:cubicBezTo>
                  <a:pt x="591741" y="3481769"/>
                  <a:pt x="623726" y="3513754"/>
                  <a:pt x="663178" y="3513754"/>
                </a:cubicBezTo>
                <a:cubicBezTo>
                  <a:pt x="702631" y="3513754"/>
                  <a:pt x="734616" y="3481769"/>
                  <a:pt x="734616" y="3442316"/>
                </a:cubicBezTo>
                <a:close/>
                <a:moveTo>
                  <a:pt x="4859903" y="4216746"/>
                </a:moveTo>
                <a:lnTo>
                  <a:pt x="3670526" y="446094"/>
                </a:lnTo>
                <a:cubicBezTo>
                  <a:pt x="3611366" y="255508"/>
                  <a:pt x="3402807" y="149123"/>
                  <a:pt x="3215450" y="209245"/>
                </a:cubicBezTo>
                <a:lnTo>
                  <a:pt x="2620566" y="397116"/>
                </a:lnTo>
                <a:cubicBezTo>
                  <a:pt x="2579446" y="410108"/>
                  <a:pt x="2542280" y="429816"/>
                  <a:pt x="2509838" y="454609"/>
                </a:cubicBezTo>
                <a:lnTo>
                  <a:pt x="2509838" y="357188"/>
                </a:lnTo>
                <a:cubicBezTo>
                  <a:pt x="2509838" y="160230"/>
                  <a:pt x="2349608" y="0"/>
                  <a:pt x="2152650" y="0"/>
                </a:cubicBezTo>
                <a:lnTo>
                  <a:pt x="1540669" y="0"/>
                </a:lnTo>
                <a:cubicBezTo>
                  <a:pt x="1343711" y="0"/>
                  <a:pt x="1183481" y="160230"/>
                  <a:pt x="1183481" y="357188"/>
                </a:cubicBezTo>
                <a:lnTo>
                  <a:pt x="1183481" y="357378"/>
                </a:lnTo>
                <a:cubicBezTo>
                  <a:pt x="1123741" y="312430"/>
                  <a:pt x="1049522" y="285750"/>
                  <a:pt x="969169" y="285750"/>
                </a:cubicBezTo>
                <a:lnTo>
                  <a:pt x="357188" y="285750"/>
                </a:lnTo>
                <a:cubicBezTo>
                  <a:pt x="160230" y="285750"/>
                  <a:pt x="0" y="445980"/>
                  <a:pt x="0" y="642938"/>
                </a:cubicBezTo>
                <a:lnTo>
                  <a:pt x="0" y="3120562"/>
                </a:lnTo>
                <a:cubicBezTo>
                  <a:pt x="0" y="3160014"/>
                  <a:pt x="31985" y="3191999"/>
                  <a:pt x="71438" y="3191999"/>
                </a:cubicBezTo>
                <a:cubicBezTo>
                  <a:pt x="110890" y="3191999"/>
                  <a:pt x="142875" y="3160014"/>
                  <a:pt x="142875" y="3120562"/>
                </a:cubicBezTo>
                <a:lnTo>
                  <a:pt x="142875" y="1310907"/>
                </a:lnTo>
                <a:lnTo>
                  <a:pt x="1183481" y="1310907"/>
                </a:lnTo>
                <a:lnTo>
                  <a:pt x="1183481" y="3851634"/>
                </a:lnTo>
                <a:lnTo>
                  <a:pt x="142875" y="3851634"/>
                </a:lnTo>
                <a:lnTo>
                  <a:pt x="142875" y="3453927"/>
                </a:lnTo>
                <a:cubicBezTo>
                  <a:pt x="142875" y="3414475"/>
                  <a:pt x="110890" y="3382490"/>
                  <a:pt x="71438" y="3382490"/>
                </a:cubicBezTo>
                <a:cubicBezTo>
                  <a:pt x="31985" y="3382490"/>
                  <a:pt x="0" y="3414475"/>
                  <a:pt x="0" y="3453927"/>
                </a:cubicBezTo>
                <a:lnTo>
                  <a:pt x="0" y="4519613"/>
                </a:lnTo>
                <a:cubicBezTo>
                  <a:pt x="0" y="4716571"/>
                  <a:pt x="160230" y="4876800"/>
                  <a:pt x="357188" y="4876800"/>
                </a:cubicBezTo>
                <a:lnTo>
                  <a:pt x="969169" y="4876800"/>
                </a:lnTo>
                <a:cubicBezTo>
                  <a:pt x="1085888" y="4876800"/>
                  <a:pt x="1189701" y="4820517"/>
                  <a:pt x="1254919" y="4733678"/>
                </a:cubicBezTo>
                <a:cubicBezTo>
                  <a:pt x="1320136" y="4820517"/>
                  <a:pt x="1423949" y="4876800"/>
                  <a:pt x="1540669" y="4876800"/>
                </a:cubicBezTo>
                <a:lnTo>
                  <a:pt x="2152650" y="4876800"/>
                </a:lnTo>
                <a:cubicBezTo>
                  <a:pt x="2349608" y="4876800"/>
                  <a:pt x="2509838" y="4716571"/>
                  <a:pt x="2509838" y="4519613"/>
                </a:cubicBezTo>
                <a:lnTo>
                  <a:pt x="2509838" y="1251785"/>
                </a:lnTo>
                <a:lnTo>
                  <a:pt x="3573237" y="4623045"/>
                </a:lnTo>
                <a:cubicBezTo>
                  <a:pt x="3631159" y="4810582"/>
                  <a:pt x="3840252" y="4920520"/>
                  <a:pt x="4028313" y="4859884"/>
                </a:cubicBezTo>
                <a:lnTo>
                  <a:pt x="4623197" y="4672013"/>
                </a:lnTo>
                <a:cubicBezTo>
                  <a:pt x="4813907" y="4611786"/>
                  <a:pt x="4920101" y="4407551"/>
                  <a:pt x="4859903" y="4216746"/>
                </a:cubicBezTo>
                <a:close/>
                <a:moveTo>
                  <a:pt x="1183481" y="4519613"/>
                </a:moveTo>
                <a:cubicBezTo>
                  <a:pt x="1183481" y="4637790"/>
                  <a:pt x="1087345" y="4733925"/>
                  <a:pt x="969169" y="4733925"/>
                </a:cubicBezTo>
                <a:lnTo>
                  <a:pt x="357188" y="4733925"/>
                </a:lnTo>
                <a:cubicBezTo>
                  <a:pt x="239011" y="4733925"/>
                  <a:pt x="142875" y="4637790"/>
                  <a:pt x="142875" y="4519613"/>
                </a:cubicBezTo>
                <a:lnTo>
                  <a:pt x="142875" y="4454157"/>
                </a:lnTo>
                <a:lnTo>
                  <a:pt x="1183481" y="4454157"/>
                </a:lnTo>
                <a:close/>
                <a:moveTo>
                  <a:pt x="1183481" y="4311282"/>
                </a:moveTo>
                <a:lnTo>
                  <a:pt x="142875" y="4311282"/>
                </a:lnTo>
                <a:lnTo>
                  <a:pt x="142875" y="3994509"/>
                </a:lnTo>
                <a:lnTo>
                  <a:pt x="1183481" y="3994509"/>
                </a:lnTo>
                <a:close/>
                <a:moveTo>
                  <a:pt x="1183481" y="1168032"/>
                </a:moveTo>
                <a:lnTo>
                  <a:pt x="142875" y="1168032"/>
                </a:lnTo>
                <a:lnTo>
                  <a:pt x="142875" y="851268"/>
                </a:lnTo>
                <a:lnTo>
                  <a:pt x="1183481" y="851268"/>
                </a:lnTo>
                <a:close/>
                <a:moveTo>
                  <a:pt x="1183481" y="708393"/>
                </a:moveTo>
                <a:lnTo>
                  <a:pt x="142875" y="708393"/>
                </a:lnTo>
                <a:lnTo>
                  <a:pt x="142875" y="642938"/>
                </a:lnTo>
                <a:cubicBezTo>
                  <a:pt x="142875" y="524761"/>
                  <a:pt x="239011" y="428625"/>
                  <a:pt x="357188" y="428625"/>
                </a:cubicBezTo>
                <a:lnTo>
                  <a:pt x="969169" y="428625"/>
                </a:lnTo>
                <a:cubicBezTo>
                  <a:pt x="1087345" y="428625"/>
                  <a:pt x="1183481" y="524761"/>
                  <a:pt x="1183481" y="642938"/>
                </a:cubicBezTo>
                <a:close/>
                <a:moveTo>
                  <a:pt x="2366963" y="4519613"/>
                </a:moveTo>
                <a:cubicBezTo>
                  <a:pt x="2366963" y="4637790"/>
                  <a:pt x="2270827" y="4733925"/>
                  <a:pt x="2152650" y="4733925"/>
                </a:cubicBezTo>
                <a:lnTo>
                  <a:pt x="1540669" y="4733925"/>
                </a:lnTo>
                <a:cubicBezTo>
                  <a:pt x="1422492" y="4733925"/>
                  <a:pt x="1326356" y="4637790"/>
                  <a:pt x="1326356" y="4519613"/>
                </a:cubicBezTo>
                <a:lnTo>
                  <a:pt x="1326356" y="4010025"/>
                </a:lnTo>
                <a:lnTo>
                  <a:pt x="2366963" y="4010025"/>
                </a:lnTo>
                <a:close/>
                <a:moveTo>
                  <a:pt x="2366963" y="3867150"/>
                </a:moveTo>
                <a:lnTo>
                  <a:pt x="1326356" y="3867150"/>
                </a:lnTo>
                <a:lnTo>
                  <a:pt x="1326356" y="1009650"/>
                </a:lnTo>
                <a:lnTo>
                  <a:pt x="2366963" y="1009650"/>
                </a:lnTo>
                <a:close/>
                <a:moveTo>
                  <a:pt x="2366963" y="866775"/>
                </a:moveTo>
                <a:lnTo>
                  <a:pt x="1326356" y="866775"/>
                </a:lnTo>
                <a:lnTo>
                  <a:pt x="1326356" y="357188"/>
                </a:lnTo>
                <a:cubicBezTo>
                  <a:pt x="1326356" y="239011"/>
                  <a:pt x="1422492" y="142875"/>
                  <a:pt x="1540669" y="142875"/>
                </a:cubicBezTo>
                <a:lnTo>
                  <a:pt x="2152650" y="142875"/>
                </a:lnTo>
                <a:cubicBezTo>
                  <a:pt x="2270827" y="142875"/>
                  <a:pt x="2366963" y="239011"/>
                  <a:pt x="2366963" y="357188"/>
                </a:cubicBezTo>
                <a:close/>
                <a:moveTo>
                  <a:pt x="4580173" y="4535777"/>
                </a:moveTo>
                <a:lnTo>
                  <a:pt x="3985289" y="4723648"/>
                </a:lnTo>
                <a:cubicBezTo>
                  <a:pt x="3870798" y="4760405"/>
                  <a:pt x="3744821" y="4693949"/>
                  <a:pt x="3709502" y="4580068"/>
                </a:cubicBezTo>
                <a:lnTo>
                  <a:pt x="2520115" y="809415"/>
                </a:lnTo>
                <a:cubicBezTo>
                  <a:pt x="2483615" y="693715"/>
                  <a:pt x="2547985" y="569881"/>
                  <a:pt x="2663600" y="533371"/>
                </a:cubicBezTo>
                <a:lnTo>
                  <a:pt x="3258484" y="345491"/>
                </a:lnTo>
                <a:cubicBezTo>
                  <a:pt x="3371879" y="308934"/>
                  <a:pt x="3498828" y="374485"/>
                  <a:pt x="3534280" y="489080"/>
                </a:cubicBezTo>
                <a:lnTo>
                  <a:pt x="4723667" y="4259733"/>
                </a:lnTo>
                <a:cubicBezTo>
                  <a:pt x="4760148" y="4375433"/>
                  <a:pt x="4695778" y="4499258"/>
                  <a:pt x="4580173" y="453577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826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Padrão do plano de fundo&#10;&#10;Descrição gerada automaticamente">
            <a:extLst>
              <a:ext uri="{FF2B5EF4-FFF2-40B4-BE49-F238E27FC236}">
                <a16:creationId xmlns:a16="http://schemas.microsoft.com/office/drawing/2014/main" id="{A230226B-130E-4E5C-9010-1A1289809C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10FA07A9-4730-4B3F-B487-E7E61EB2B874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6AF1E03-5546-B2D2-0AE5-47FDF24956A0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7797142" cy="140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 contendo proposição de políticas e ações de ensino para os cursos de graduação e pós-graduação, presencial e à distância.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E2BD54D-D9B3-74C4-7CA4-34E50979E4EC}"/>
              </a:ext>
            </a:extLst>
          </p:cNvPr>
          <p:cNvSpPr/>
          <p:nvPr/>
        </p:nvSpPr>
        <p:spPr>
          <a:xfrm>
            <a:off x="1819038" y="2112885"/>
            <a:ext cx="8829912" cy="4478415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spcAft>
                <a:spcPts val="1600"/>
              </a:spcAft>
            </a:pPr>
            <a:r>
              <a:rPr lang="pt-B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Angelo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Cortelazzo</a:t>
            </a:r>
            <a:endParaRPr lang="pt-BR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Apesar desses cursos poderem se iniciar imediatamente dentro dos limites geográficos do DF, a intencionalidade de um curso cujo projeto pedagógico prevê uma quantidade menor de presencialidade deve ser acompanhada de ações que tratem os conteúdos necessários para que sejam apropriados os conhecimentos e desenvolvidas as necessárias competências, habilidades e atitudes dos estudantes. Além disso, para extrapolar os limites do DF, também será necessário o credenciamento da instituição junto ao Ministério da Educação. </a:t>
            </a:r>
          </a:p>
          <a:p>
            <a:pPr>
              <a:spcAft>
                <a:spcPts val="1600"/>
              </a:spcAft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 modo, as ações serão divididas em três etapas distintas para o início de cada uma dessas ações. As datas propostas para seu início são indicativas e levam em conta os processos necessários para a preparação de sua implantação.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1: Abertura dos cursos com prevalência presencial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2: Abertura dos cursos com prevalência de atividades a distância no DF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3: Abertura dos cursos com prevalência de atividades a distância em outros locais</a:t>
            </a:r>
          </a:p>
          <a:p>
            <a:pPr>
              <a:spcAft>
                <a:spcPts val="1600"/>
              </a:spcAft>
            </a:pPr>
            <a:endParaRPr lang="pt-BR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ráfico 13">
            <a:extLst>
              <a:ext uri="{FF2B5EF4-FFF2-40B4-BE49-F238E27FC236}">
                <a16:creationId xmlns:a16="http://schemas.microsoft.com/office/drawing/2014/main" id="{E98896D9-8318-CE05-862B-39692F1118BA}"/>
              </a:ext>
            </a:extLst>
          </p:cNvPr>
          <p:cNvSpPr/>
          <p:nvPr/>
        </p:nvSpPr>
        <p:spPr>
          <a:xfrm>
            <a:off x="305794" y="666750"/>
            <a:ext cx="835012" cy="835012"/>
          </a:xfrm>
          <a:custGeom>
            <a:avLst/>
            <a:gdLst>
              <a:gd name="connsiteX0" fmla="*/ 1846659 w 4876756"/>
              <a:gd name="connsiteY0" fmla="*/ 3526869 h 4876800"/>
              <a:gd name="connsiteX1" fmla="*/ 1918097 w 4876756"/>
              <a:gd name="connsiteY1" fmla="*/ 3455432 h 4876800"/>
              <a:gd name="connsiteX2" fmla="*/ 1918097 w 4876756"/>
              <a:gd name="connsiteY2" fmla="*/ 1421368 h 4876800"/>
              <a:gd name="connsiteX3" fmla="*/ 1846659 w 4876756"/>
              <a:gd name="connsiteY3" fmla="*/ 1349931 h 4876800"/>
              <a:gd name="connsiteX4" fmla="*/ 1775222 w 4876756"/>
              <a:gd name="connsiteY4" fmla="*/ 1421368 h 4876800"/>
              <a:gd name="connsiteX5" fmla="*/ 1775222 w 4876756"/>
              <a:gd name="connsiteY5" fmla="*/ 3455442 h 4876800"/>
              <a:gd name="connsiteX6" fmla="*/ 1846659 w 4876756"/>
              <a:gd name="connsiteY6" fmla="*/ 3526869 h 4876800"/>
              <a:gd name="connsiteX7" fmla="*/ 3596164 w 4876756"/>
              <a:gd name="connsiteY7" fmla="*/ 1342120 h 4876800"/>
              <a:gd name="connsiteX8" fmla="*/ 3396834 w 4876756"/>
              <a:gd name="connsiteY8" fmla="*/ 1238431 h 4876800"/>
              <a:gd name="connsiteX9" fmla="*/ 3062450 w 4876756"/>
              <a:gd name="connsiteY9" fmla="*/ 1344035 h 4876800"/>
              <a:gd name="connsiteX10" fmla="*/ 2958798 w 4876756"/>
              <a:gd name="connsiteY10" fmla="*/ 1543288 h 4876800"/>
              <a:gd name="connsiteX11" fmla="*/ 3222498 w 4876756"/>
              <a:gd name="connsiteY11" fmla="*/ 2379297 h 4876800"/>
              <a:gd name="connsiteX12" fmla="*/ 3312119 w 4876756"/>
              <a:gd name="connsiteY12" fmla="*/ 2425932 h 4876800"/>
              <a:gd name="connsiteX13" fmla="*/ 3358753 w 4876756"/>
              <a:gd name="connsiteY13" fmla="*/ 2336311 h 4876800"/>
              <a:gd name="connsiteX14" fmla="*/ 3095053 w 4876756"/>
              <a:gd name="connsiteY14" fmla="*/ 1500302 h 4876800"/>
              <a:gd name="connsiteX15" fmla="*/ 3105474 w 4876756"/>
              <a:gd name="connsiteY15" fmla="*/ 1480271 h 4876800"/>
              <a:gd name="connsiteX16" fmla="*/ 3439849 w 4876756"/>
              <a:gd name="connsiteY16" fmla="*/ 1374667 h 4876800"/>
              <a:gd name="connsiteX17" fmla="*/ 3459899 w 4876756"/>
              <a:gd name="connsiteY17" fmla="*/ 1385097 h 4876800"/>
              <a:gd name="connsiteX18" fmla="*/ 4148709 w 4876756"/>
              <a:gd name="connsiteY18" fmla="*/ 3568827 h 4876800"/>
              <a:gd name="connsiteX19" fmla="*/ 4138289 w 4876756"/>
              <a:gd name="connsiteY19" fmla="*/ 3588858 h 4876800"/>
              <a:gd name="connsiteX20" fmla="*/ 3803904 w 4876756"/>
              <a:gd name="connsiteY20" fmla="*/ 3694462 h 4876800"/>
              <a:gd name="connsiteX21" fmla="*/ 3783863 w 4876756"/>
              <a:gd name="connsiteY21" fmla="*/ 3684032 h 4876800"/>
              <a:gd name="connsiteX22" fmla="*/ 3458956 w 4876756"/>
              <a:gd name="connsiteY22" fmla="*/ 2653970 h 4876800"/>
              <a:gd name="connsiteX23" fmla="*/ 3369336 w 4876756"/>
              <a:gd name="connsiteY23" fmla="*/ 2607335 h 4876800"/>
              <a:gd name="connsiteX24" fmla="*/ 3322701 w 4876756"/>
              <a:gd name="connsiteY24" fmla="*/ 2696956 h 4876800"/>
              <a:gd name="connsiteX25" fmla="*/ 3647618 w 4876756"/>
              <a:gd name="connsiteY25" fmla="*/ 3727018 h 4876800"/>
              <a:gd name="connsiteX26" fmla="*/ 3846948 w 4876756"/>
              <a:gd name="connsiteY26" fmla="*/ 3830708 h 4876800"/>
              <a:gd name="connsiteX27" fmla="*/ 4181332 w 4876756"/>
              <a:gd name="connsiteY27" fmla="*/ 3725104 h 4876800"/>
              <a:gd name="connsiteX28" fmla="*/ 4284983 w 4876756"/>
              <a:gd name="connsiteY28" fmla="*/ 3525850 h 4876800"/>
              <a:gd name="connsiteX29" fmla="*/ 734616 w 4876756"/>
              <a:gd name="connsiteY29" fmla="*/ 3442316 h 4876800"/>
              <a:gd name="connsiteX30" fmla="*/ 734616 w 4876756"/>
              <a:gd name="connsiteY30" fmla="*/ 1720234 h 4876800"/>
              <a:gd name="connsiteX31" fmla="*/ 663178 w 4876756"/>
              <a:gd name="connsiteY31" fmla="*/ 1648797 h 4876800"/>
              <a:gd name="connsiteX32" fmla="*/ 591741 w 4876756"/>
              <a:gd name="connsiteY32" fmla="*/ 1720234 h 4876800"/>
              <a:gd name="connsiteX33" fmla="*/ 591741 w 4876756"/>
              <a:gd name="connsiteY33" fmla="*/ 3442316 h 4876800"/>
              <a:gd name="connsiteX34" fmla="*/ 663178 w 4876756"/>
              <a:gd name="connsiteY34" fmla="*/ 3513754 h 4876800"/>
              <a:gd name="connsiteX35" fmla="*/ 734616 w 4876756"/>
              <a:gd name="connsiteY35" fmla="*/ 3442316 h 4876800"/>
              <a:gd name="connsiteX36" fmla="*/ 4859903 w 4876756"/>
              <a:gd name="connsiteY36" fmla="*/ 4216746 h 4876800"/>
              <a:gd name="connsiteX37" fmla="*/ 3670526 w 4876756"/>
              <a:gd name="connsiteY37" fmla="*/ 446094 h 4876800"/>
              <a:gd name="connsiteX38" fmla="*/ 3215450 w 4876756"/>
              <a:gd name="connsiteY38" fmla="*/ 209245 h 4876800"/>
              <a:gd name="connsiteX39" fmla="*/ 2620566 w 4876756"/>
              <a:gd name="connsiteY39" fmla="*/ 397116 h 4876800"/>
              <a:gd name="connsiteX40" fmla="*/ 2509838 w 4876756"/>
              <a:gd name="connsiteY40" fmla="*/ 454609 h 4876800"/>
              <a:gd name="connsiteX41" fmla="*/ 2509838 w 4876756"/>
              <a:gd name="connsiteY41" fmla="*/ 357188 h 4876800"/>
              <a:gd name="connsiteX42" fmla="*/ 2152650 w 4876756"/>
              <a:gd name="connsiteY42" fmla="*/ 0 h 4876800"/>
              <a:gd name="connsiteX43" fmla="*/ 1540669 w 4876756"/>
              <a:gd name="connsiteY43" fmla="*/ 0 h 4876800"/>
              <a:gd name="connsiteX44" fmla="*/ 1183481 w 4876756"/>
              <a:gd name="connsiteY44" fmla="*/ 357188 h 4876800"/>
              <a:gd name="connsiteX45" fmla="*/ 1183481 w 4876756"/>
              <a:gd name="connsiteY45" fmla="*/ 357378 h 4876800"/>
              <a:gd name="connsiteX46" fmla="*/ 969169 w 4876756"/>
              <a:gd name="connsiteY46" fmla="*/ 285750 h 4876800"/>
              <a:gd name="connsiteX47" fmla="*/ 357188 w 4876756"/>
              <a:gd name="connsiteY47" fmla="*/ 285750 h 4876800"/>
              <a:gd name="connsiteX48" fmla="*/ 0 w 4876756"/>
              <a:gd name="connsiteY48" fmla="*/ 642938 h 4876800"/>
              <a:gd name="connsiteX49" fmla="*/ 0 w 4876756"/>
              <a:gd name="connsiteY49" fmla="*/ 3120562 h 4876800"/>
              <a:gd name="connsiteX50" fmla="*/ 71438 w 4876756"/>
              <a:gd name="connsiteY50" fmla="*/ 3191999 h 4876800"/>
              <a:gd name="connsiteX51" fmla="*/ 142875 w 4876756"/>
              <a:gd name="connsiteY51" fmla="*/ 3120562 h 4876800"/>
              <a:gd name="connsiteX52" fmla="*/ 142875 w 4876756"/>
              <a:gd name="connsiteY52" fmla="*/ 1310907 h 4876800"/>
              <a:gd name="connsiteX53" fmla="*/ 1183481 w 4876756"/>
              <a:gd name="connsiteY53" fmla="*/ 1310907 h 4876800"/>
              <a:gd name="connsiteX54" fmla="*/ 1183481 w 4876756"/>
              <a:gd name="connsiteY54" fmla="*/ 3851634 h 4876800"/>
              <a:gd name="connsiteX55" fmla="*/ 142875 w 4876756"/>
              <a:gd name="connsiteY55" fmla="*/ 3851634 h 4876800"/>
              <a:gd name="connsiteX56" fmla="*/ 142875 w 4876756"/>
              <a:gd name="connsiteY56" fmla="*/ 3453927 h 4876800"/>
              <a:gd name="connsiteX57" fmla="*/ 71438 w 4876756"/>
              <a:gd name="connsiteY57" fmla="*/ 3382490 h 4876800"/>
              <a:gd name="connsiteX58" fmla="*/ 0 w 4876756"/>
              <a:gd name="connsiteY58" fmla="*/ 3453927 h 4876800"/>
              <a:gd name="connsiteX59" fmla="*/ 0 w 4876756"/>
              <a:gd name="connsiteY59" fmla="*/ 4519613 h 4876800"/>
              <a:gd name="connsiteX60" fmla="*/ 357188 w 4876756"/>
              <a:gd name="connsiteY60" fmla="*/ 4876800 h 4876800"/>
              <a:gd name="connsiteX61" fmla="*/ 969169 w 4876756"/>
              <a:gd name="connsiteY61" fmla="*/ 4876800 h 4876800"/>
              <a:gd name="connsiteX62" fmla="*/ 1254919 w 4876756"/>
              <a:gd name="connsiteY62" fmla="*/ 4733678 h 4876800"/>
              <a:gd name="connsiteX63" fmla="*/ 1540669 w 4876756"/>
              <a:gd name="connsiteY63" fmla="*/ 4876800 h 4876800"/>
              <a:gd name="connsiteX64" fmla="*/ 2152650 w 4876756"/>
              <a:gd name="connsiteY64" fmla="*/ 4876800 h 4876800"/>
              <a:gd name="connsiteX65" fmla="*/ 2509838 w 4876756"/>
              <a:gd name="connsiteY65" fmla="*/ 4519613 h 4876800"/>
              <a:gd name="connsiteX66" fmla="*/ 2509838 w 4876756"/>
              <a:gd name="connsiteY66" fmla="*/ 1251785 h 4876800"/>
              <a:gd name="connsiteX67" fmla="*/ 3573237 w 4876756"/>
              <a:gd name="connsiteY67" fmla="*/ 4623045 h 4876800"/>
              <a:gd name="connsiteX68" fmla="*/ 4028313 w 4876756"/>
              <a:gd name="connsiteY68" fmla="*/ 4859884 h 4876800"/>
              <a:gd name="connsiteX69" fmla="*/ 4623197 w 4876756"/>
              <a:gd name="connsiteY69" fmla="*/ 4672013 h 4876800"/>
              <a:gd name="connsiteX70" fmla="*/ 4859903 w 4876756"/>
              <a:gd name="connsiteY70" fmla="*/ 4216746 h 4876800"/>
              <a:gd name="connsiteX71" fmla="*/ 1183481 w 4876756"/>
              <a:gd name="connsiteY71" fmla="*/ 4519613 h 4876800"/>
              <a:gd name="connsiteX72" fmla="*/ 969169 w 4876756"/>
              <a:gd name="connsiteY72" fmla="*/ 4733925 h 4876800"/>
              <a:gd name="connsiteX73" fmla="*/ 357188 w 4876756"/>
              <a:gd name="connsiteY73" fmla="*/ 4733925 h 4876800"/>
              <a:gd name="connsiteX74" fmla="*/ 142875 w 4876756"/>
              <a:gd name="connsiteY74" fmla="*/ 4519613 h 4876800"/>
              <a:gd name="connsiteX75" fmla="*/ 142875 w 4876756"/>
              <a:gd name="connsiteY75" fmla="*/ 4454157 h 4876800"/>
              <a:gd name="connsiteX76" fmla="*/ 1183481 w 4876756"/>
              <a:gd name="connsiteY76" fmla="*/ 4454157 h 4876800"/>
              <a:gd name="connsiteX77" fmla="*/ 1183481 w 4876756"/>
              <a:gd name="connsiteY77" fmla="*/ 4311282 h 4876800"/>
              <a:gd name="connsiteX78" fmla="*/ 142875 w 4876756"/>
              <a:gd name="connsiteY78" fmla="*/ 4311282 h 4876800"/>
              <a:gd name="connsiteX79" fmla="*/ 142875 w 4876756"/>
              <a:gd name="connsiteY79" fmla="*/ 3994509 h 4876800"/>
              <a:gd name="connsiteX80" fmla="*/ 1183481 w 4876756"/>
              <a:gd name="connsiteY80" fmla="*/ 3994509 h 4876800"/>
              <a:gd name="connsiteX81" fmla="*/ 1183481 w 4876756"/>
              <a:gd name="connsiteY81" fmla="*/ 1168032 h 4876800"/>
              <a:gd name="connsiteX82" fmla="*/ 142875 w 4876756"/>
              <a:gd name="connsiteY82" fmla="*/ 1168032 h 4876800"/>
              <a:gd name="connsiteX83" fmla="*/ 142875 w 4876756"/>
              <a:gd name="connsiteY83" fmla="*/ 851268 h 4876800"/>
              <a:gd name="connsiteX84" fmla="*/ 1183481 w 4876756"/>
              <a:gd name="connsiteY84" fmla="*/ 851268 h 4876800"/>
              <a:gd name="connsiteX85" fmla="*/ 1183481 w 4876756"/>
              <a:gd name="connsiteY85" fmla="*/ 708393 h 4876800"/>
              <a:gd name="connsiteX86" fmla="*/ 142875 w 4876756"/>
              <a:gd name="connsiteY86" fmla="*/ 708393 h 4876800"/>
              <a:gd name="connsiteX87" fmla="*/ 142875 w 4876756"/>
              <a:gd name="connsiteY87" fmla="*/ 642938 h 4876800"/>
              <a:gd name="connsiteX88" fmla="*/ 357188 w 4876756"/>
              <a:gd name="connsiteY88" fmla="*/ 428625 h 4876800"/>
              <a:gd name="connsiteX89" fmla="*/ 969169 w 4876756"/>
              <a:gd name="connsiteY89" fmla="*/ 428625 h 4876800"/>
              <a:gd name="connsiteX90" fmla="*/ 1183481 w 4876756"/>
              <a:gd name="connsiteY90" fmla="*/ 642938 h 4876800"/>
              <a:gd name="connsiteX91" fmla="*/ 2366963 w 4876756"/>
              <a:gd name="connsiteY91" fmla="*/ 4519613 h 4876800"/>
              <a:gd name="connsiteX92" fmla="*/ 2152650 w 4876756"/>
              <a:gd name="connsiteY92" fmla="*/ 4733925 h 4876800"/>
              <a:gd name="connsiteX93" fmla="*/ 1540669 w 4876756"/>
              <a:gd name="connsiteY93" fmla="*/ 4733925 h 4876800"/>
              <a:gd name="connsiteX94" fmla="*/ 1326356 w 4876756"/>
              <a:gd name="connsiteY94" fmla="*/ 4519613 h 4876800"/>
              <a:gd name="connsiteX95" fmla="*/ 1326356 w 4876756"/>
              <a:gd name="connsiteY95" fmla="*/ 4010025 h 4876800"/>
              <a:gd name="connsiteX96" fmla="*/ 2366963 w 4876756"/>
              <a:gd name="connsiteY96" fmla="*/ 4010025 h 4876800"/>
              <a:gd name="connsiteX97" fmla="*/ 2366963 w 4876756"/>
              <a:gd name="connsiteY97" fmla="*/ 3867150 h 4876800"/>
              <a:gd name="connsiteX98" fmla="*/ 1326356 w 4876756"/>
              <a:gd name="connsiteY98" fmla="*/ 3867150 h 4876800"/>
              <a:gd name="connsiteX99" fmla="*/ 1326356 w 4876756"/>
              <a:gd name="connsiteY99" fmla="*/ 1009650 h 4876800"/>
              <a:gd name="connsiteX100" fmla="*/ 2366963 w 4876756"/>
              <a:gd name="connsiteY100" fmla="*/ 1009650 h 4876800"/>
              <a:gd name="connsiteX101" fmla="*/ 2366963 w 4876756"/>
              <a:gd name="connsiteY101" fmla="*/ 866775 h 4876800"/>
              <a:gd name="connsiteX102" fmla="*/ 1326356 w 4876756"/>
              <a:gd name="connsiteY102" fmla="*/ 866775 h 4876800"/>
              <a:gd name="connsiteX103" fmla="*/ 1326356 w 4876756"/>
              <a:gd name="connsiteY103" fmla="*/ 357188 h 4876800"/>
              <a:gd name="connsiteX104" fmla="*/ 1540669 w 4876756"/>
              <a:gd name="connsiteY104" fmla="*/ 142875 h 4876800"/>
              <a:gd name="connsiteX105" fmla="*/ 2152650 w 4876756"/>
              <a:gd name="connsiteY105" fmla="*/ 142875 h 4876800"/>
              <a:gd name="connsiteX106" fmla="*/ 2366963 w 4876756"/>
              <a:gd name="connsiteY106" fmla="*/ 357188 h 4876800"/>
              <a:gd name="connsiteX107" fmla="*/ 4580173 w 4876756"/>
              <a:gd name="connsiteY107" fmla="*/ 4535777 h 4876800"/>
              <a:gd name="connsiteX108" fmla="*/ 3985289 w 4876756"/>
              <a:gd name="connsiteY108" fmla="*/ 4723648 h 4876800"/>
              <a:gd name="connsiteX109" fmla="*/ 3709502 w 4876756"/>
              <a:gd name="connsiteY109" fmla="*/ 4580068 h 4876800"/>
              <a:gd name="connsiteX110" fmla="*/ 2520115 w 4876756"/>
              <a:gd name="connsiteY110" fmla="*/ 809415 h 4876800"/>
              <a:gd name="connsiteX111" fmla="*/ 2663600 w 4876756"/>
              <a:gd name="connsiteY111" fmla="*/ 533371 h 4876800"/>
              <a:gd name="connsiteX112" fmla="*/ 3258484 w 4876756"/>
              <a:gd name="connsiteY112" fmla="*/ 345491 h 4876800"/>
              <a:gd name="connsiteX113" fmla="*/ 3534280 w 4876756"/>
              <a:gd name="connsiteY113" fmla="*/ 489080 h 4876800"/>
              <a:gd name="connsiteX114" fmla="*/ 4723667 w 4876756"/>
              <a:gd name="connsiteY114" fmla="*/ 4259733 h 4876800"/>
              <a:gd name="connsiteX115" fmla="*/ 4580173 w 4876756"/>
              <a:gd name="connsiteY115" fmla="*/ 4535777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876756" h="4876800">
                <a:moveTo>
                  <a:pt x="1846659" y="3526869"/>
                </a:moveTo>
                <a:cubicBezTo>
                  <a:pt x="1886112" y="3526869"/>
                  <a:pt x="1918097" y="3494884"/>
                  <a:pt x="1918097" y="3455432"/>
                </a:cubicBezTo>
                <a:lnTo>
                  <a:pt x="1918097" y="1421368"/>
                </a:lnTo>
                <a:cubicBezTo>
                  <a:pt x="1918097" y="1381916"/>
                  <a:pt x="1886112" y="1349931"/>
                  <a:pt x="1846659" y="1349931"/>
                </a:cubicBezTo>
                <a:cubicBezTo>
                  <a:pt x="1807207" y="1349931"/>
                  <a:pt x="1775222" y="1381916"/>
                  <a:pt x="1775222" y="1421368"/>
                </a:cubicBezTo>
                <a:lnTo>
                  <a:pt x="1775222" y="3455442"/>
                </a:lnTo>
                <a:cubicBezTo>
                  <a:pt x="1775222" y="3494884"/>
                  <a:pt x="1807207" y="3526869"/>
                  <a:pt x="1846659" y="3526869"/>
                </a:cubicBezTo>
                <a:close/>
                <a:moveTo>
                  <a:pt x="3596164" y="1342120"/>
                </a:moveTo>
                <a:cubicBezTo>
                  <a:pt x="3570475" y="1259310"/>
                  <a:pt x="3479045" y="1212037"/>
                  <a:pt x="3396834" y="1238431"/>
                </a:cubicBezTo>
                <a:lnTo>
                  <a:pt x="3062450" y="1344035"/>
                </a:lnTo>
                <a:cubicBezTo>
                  <a:pt x="2978953" y="1370409"/>
                  <a:pt x="2932462" y="1459792"/>
                  <a:pt x="2958798" y="1543288"/>
                </a:cubicBezTo>
                <a:lnTo>
                  <a:pt x="3222498" y="2379297"/>
                </a:lnTo>
                <a:cubicBezTo>
                  <a:pt x="3234366" y="2416921"/>
                  <a:pt x="3274457" y="2437781"/>
                  <a:pt x="3312119" y="2425932"/>
                </a:cubicBezTo>
                <a:cubicBezTo>
                  <a:pt x="3349743" y="2414064"/>
                  <a:pt x="3370621" y="2373944"/>
                  <a:pt x="3358753" y="2336311"/>
                </a:cubicBezTo>
                <a:lnTo>
                  <a:pt x="3095053" y="1500302"/>
                </a:lnTo>
                <a:cubicBezTo>
                  <a:pt x="3092406" y="1491910"/>
                  <a:pt x="3097073" y="1482919"/>
                  <a:pt x="3105474" y="1480271"/>
                </a:cubicBezTo>
                <a:lnTo>
                  <a:pt x="3439849" y="1374667"/>
                </a:lnTo>
                <a:cubicBezTo>
                  <a:pt x="3449298" y="1372010"/>
                  <a:pt x="3456689" y="1375905"/>
                  <a:pt x="3459899" y="1385097"/>
                </a:cubicBezTo>
                <a:lnTo>
                  <a:pt x="4148709" y="3568827"/>
                </a:lnTo>
                <a:cubicBezTo>
                  <a:pt x="4151357" y="3577219"/>
                  <a:pt x="4146690" y="3586210"/>
                  <a:pt x="4138289" y="3588858"/>
                </a:cubicBezTo>
                <a:lnTo>
                  <a:pt x="3803904" y="3694462"/>
                </a:lnTo>
                <a:cubicBezTo>
                  <a:pt x="3794531" y="3697138"/>
                  <a:pt x="3787054" y="3693243"/>
                  <a:pt x="3783863" y="3684032"/>
                </a:cubicBezTo>
                <a:lnTo>
                  <a:pt x="3458956" y="2653970"/>
                </a:lnTo>
                <a:cubicBezTo>
                  <a:pt x="3447079" y="2616346"/>
                  <a:pt x="3406997" y="2595467"/>
                  <a:pt x="3369336" y="2607335"/>
                </a:cubicBezTo>
                <a:cubicBezTo>
                  <a:pt x="3331712" y="2619204"/>
                  <a:pt x="3310833" y="2659323"/>
                  <a:pt x="3322701" y="2696956"/>
                </a:cubicBezTo>
                <a:lnTo>
                  <a:pt x="3647618" y="3727018"/>
                </a:lnTo>
                <a:cubicBezTo>
                  <a:pt x="3673031" y="3809286"/>
                  <a:pt x="3764709" y="3857216"/>
                  <a:pt x="3846948" y="3830708"/>
                </a:cubicBezTo>
                <a:lnTo>
                  <a:pt x="4181332" y="3725104"/>
                </a:lnTo>
                <a:cubicBezTo>
                  <a:pt x="4264828" y="3698729"/>
                  <a:pt x="4311320" y="3609346"/>
                  <a:pt x="4284983" y="3525850"/>
                </a:cubicBezTo>
                <a:close/>
                <a:moveTo>
                  <a:pt x="734616" y="3442316"/>
                </a:moveTo>
                <a:lnTo>
                  <a:pt x="734616" y="1720234"/>
                </a:lnTo>
                <a:cubicBezTo>
                  <a:pt x="734616" y="1680782"/>
                  <a:pt x="702631" y="1648797"/>
                  <a:pt x="663178" y="1648797"/>
                </a:cubicBezTo>
                <a:cubicBezTo>
                  <a:pt x="623726" y="1648797"/>
                  <a:pt x="591741" y="1680782"/>
                  <a:pt x="591741" y="1720234"/>
                </a:cubicBezTo>
                <a:lnTo>
                  <a:pt x="591741" y="3442316"/>
                </a:lnTo>
                <a:cubicBezTo>
                  <a:pt x="591741" y="3481769"/>
                  <a:pt x="623726" y="3513754"/>
                  <a:pt x="663178" y="3513754"/>
                </a:cubicBezTo>
                <a:cubicBezTo>
                  <a:pt x="702631" y="3513754"/>
                  <a:pt x="734616" y="3481769"/>
                  <a:pt x="734616" y="3442316"/>
                </a:cubicBezTo>
                <a:close/>
                <a:moveTo>
                  <a:pt x="4859903" y="4216746"/>
                </a:moveTo>
                <a:lnTo>
                  <a:pt x="3670526" y="446094"/>
                </a:lnTo>
                <a:cubicBezTo>
                  <a:pt x="3611366" y="255508"/>
                  <a:pt x="3402807" y="149123"/>
                  <a:pt x="3215450" y="209245"/>
                </a:cubicBezTo>
                <a:lnTo>
                  <a:pt x="2620566" y="397116"/>
                </a:lnTo>
                <a:cubicBezTo>
                  <a:pt x="2579446" y="410108"/>
                  <a:pt x="2542280" y="429816"/>
                  <a:pt x="2509838" y="454609"/>
                </a:cubicBezTo>
                <a:lnTo>
                  <a:pt x="2509838" y="357188"/>
                </a:lnTo>
                <a:cubicBezTo>
                  <a:pt x="2509838" y="160230"/>
                  <a:pt x="2349608" y="0"/>
                  <a:pt x="2152650" y="0"/>
                </a:cubicBezTo>
                <a:lnTo>
                  <a:pt x="1540669" y="0"/>
                </a:lnTo>
                <a:cubicBezTo>
                  <a:pt x="1343711" y="0"/>
                  <a:pt x="1183481" y="160230"/>
                  <a:pt x="1183481" y="357188"/>
                </a:cubicBezTo>
                <a:lnTo>
                  <a:pt x="1183481" y="357378"/>
                </a:lnTo>
                <a:cubicBezTo>
                  <a:pt x="1123741" y="312430"/>
                  <a:pt x="1049522" y="285750"/>
                  <a:pt x="969169" y="285750"/>
                </a:cubicBezTo>
                <a:lnTo>
                  <a:pt x="357188" y="285750"/>
                </a:lnTo>
                <a:cubicBezTo>
                  <a:pt x="160230" y="285750"/>
                  <a:pt x="0" y="445980"/>
                  <a:pt x="0" y="642938"/>
                </a:cubicBezTo>
                <a:lnTo>
                  <a:pt x="0" y="3120562"/>
                </a:lnTo>
                <a:cubicBezTo>
                  <a:pt x="0" y="3160014"/>
                  <a:pt x="31985" y="3191999"/>
                  <a:pt x="71438" y="3191999"/>
                </a:cubicBezTo>
                <a:cubicBezTo>
                  <a:pt x="110890" y="3191999"/>
                  <a:pt x="142875" y="3160014"/>
                  <a:pt x="142875" y="3120562"/>
                </a:cubicBezTo>
                <a:lnTo>
                  <a:pt x="142875" y="1310907"/>
                </a:lnTo>
                <a:lnTo>
                  <a:pt x="1183481" y="1310907"/>
                </a:lnTo>
                <a:lnTo>
                  <a:pt x="1183481" y="3851634"/>
                </a:lnTo>
                <a:lnTo>
                  <a:pt x="142875" y="3851634"/>
                </a:lnTo>
                <a:lnTo>
                  <a:pt x="142875" y="3453927"/>
                </a:lnTo>
                <a:cubicBezTo>
                  <a:pt x="142875" y="3414475"/>
                  <a:pt x="110890" y="3382490"/>
                  <a:pt x="71438" y="3382490"/>
                </a:cubicBezTo>
                <a:cubicBezTo>
                  <a:pt x="31985" y="3382490"/>
                  <a:pt x="0" y="3414475"/>
                  <a:pt x="0" y="3453927"/>
                </a:cubicBezTo>
                <a:lnTo>
                  <a:pt x="0" y="4519613"/>
                </a:lnTo>
                <a:cubicBezTo>
                  <a:pt x="0" y="4716571"/>
                  <a:pt x="160230" y="4876800"/>
                  <a:pt x="357188" y="4876800"/>
                </a:cubicBezTo>
                <a:lnTo>
                  <a:pt x="969169" y="4876800"/>
                </a:lnTo>
                <a:cubicBezTo>
                  <a:pt x="1085888" y="4876800"/>
                  <a:pt x="1189701" y="4820517"/>
                  <a:pt x="1254919" y="4733678"/>
                </a:cubicBezTo>
                <a:cubicBezTo>
                  <a:pt x="1320136" y="4820517"/>
                  <a:pt x="1423949" y="4876800"/>
                  <a:pt x="1540669" y="4876800"/>
                </a:cubicBezTo>
                <a:lnTo>
                  <a:pt x="2152650" y="4876800"/>
                </a:lnTo>
                <a:cubicBezTo>
                  <a:pt x="2349608" y="4876800"/>
                  <a:pt x="2509838" y="4716571"/>
                  <a:pt x="2509838" y="4519613"/>
                </a:cubicBezTo>
                <a:lnTo>
                  <a:pt x="2509838" y="1251785"/>
                </a:lnTo>
                <a:lnTo>
                  <a:pt x="3573237" y="4623045"/>
                </a:lnTo>
                <a:cubicBezTo>
                  <a:pt x="3631159" y="4810582"/>
                  <a:pt x="3840252" y="4920520"/>
                  <a:pt x="4028313" y="4859884"/>
                </a:cubicBezTo>
                <a:lnTo>
                  <a:pt x="4623197" y="4672013"/>
                </a:lnTo>
                <a:cubicBezTo>
                  <a:pt x="4813907" y="4611786"/>
                  <a:pt x="4920101" y="4407551"/>
                  <a:pt x="4859903" y="4216746"/>
                </a:cubicBezTo>
                <a:close/>
                <a:moveTo>
                  <a:pt x="1183481" y="4519613"/>
                </a:moveTo>
                <a:cubicBezTo>
                  <a:pt x="1183481" y="4637790"/>
                  <a:pt x="1087345" y="4733925"/>
                  <a:pt x="969169" y="4733925"/>
                </a:cubicBezTo>
                <a:lnTo>
                  <a:pt x="357188" y="4733925"/>
                </a:lnTo>
                <a:cubicBezTo>
                  <a:pt x="239011" y="4733925"/>
                  <a:pt x="142875" y="4637790"/>
                  <a:pt x="142875" y="4519613"/>
                </a:cubicBezTo>
                <a:lnTo>
                  <a:pt x="142875" y="4454157"/>
                </a:lnTo>
                <a:lnTo>
                  <a:pt x="1183481" y="4454157"/>
                </a:lnTo>
                <a:close/>
                <a:moveTo>
                  <a:pt x="1183481" y="4311282"/>
                </a:moveTo>
                <a:lnTo>
                  <a:pt x="142875" y="4311282"/>
                </a:lnTo>
                <a:lnTo>
                  <a:pt x="142875" y="3994509"/>
                </a:lnTo>
                <a:lnTo>
                  <a:pt x="1183481" y="3994509"/>
                </a:lnTo>
                <a:close/>
                <a:moveTo>
                  <a:pt x="1183481" y="1168032"/>
                </a:moveTo>
                <a:lnTo>
                  <a:pt x="142875" y="1168032"/>
                </a:lnTo>
                <a:lnTo>
                  <a:pt x="142875" y="851268"/>
                </a:lnTo>
                <a:lnTo>
                  <a:pt x="1183481" y="851268"/>
                </a:lnTo>
                <a:close/>
                <a:moveTo>
                  <a:pt x="1183481" y="708393"/>
                </a:moveTo>
                <a:lnTo>
                  <a:pt x="142875" y="708393"/>
                </a:lnTo>
                <a:lnTo>
                  <a:pt x="142875" y="642938"/>
                </a:lnTo>
                <a:cubicBezTo>
                  <a:pt x="142875" y="524761"/>
                  <a:pt x="239011" y="428625"/>
                  <a:pt x="357188" y="428625"/>
                </a:cubicBezTo>
                <a:lnTo>
                  <a:pt x="969169" y="428625"/>
                </a:lnTo>
                <a:cubicBezTo>
                  <a:pt x="1087345" y="428625"/>
                  <a:pt x="1183481" y="524761"/>
                  <a:pt x="1183481" y="642938"/>
                </a:cubicBezTo>
                <a:close/>
                <a:moveTo>
                  <a:pt x="2366963" y="4519613"/>
                </a:moveTo>
                <a:cubicBezTo>
                  <a:pt x="2366963" y="4637790"/>
                  <a:pt x="2270827" y="4733925"/>
                  <a:pt x="2152650" y="4733925"/>
                </a:cubicBezTo>
                <a:lnTo>
                  <a:pt x="1540669" y="4733925"/>
                </a:lnTo>
                <a:cubicBezTo>
                  <a:pt x="1422492" y="4733925"/>
                  <a:pt x="1326356" y="4637790"/>
                  <a:pt x="1326356" y="4519613"/>
                </a:cubicBezTo>
                <a:lnTo>
                  <a:pt x="1326356" y="4010025"/>
                </a:lnTo>
                <a:lnTo>
                  <a:pt x="2366963" y="4010025"/>
                </a:lnTo>
                <a:close/>
                <a:moveTo>
                  <a:pt x="2366963" y="3867150"/>
                </a:moveTo>
                <a:lnTo>
                  <a:pt x="1326356" y="3867150"/>
                </a:lnTo>
                <a:lnTo>
                  <a:pt x="1326356" y="1009650"/>
                </a:lnTo>
                <a:lnTo>
                  <a:pt x="2366963" y="1009650"/>
                </a:lnTo>
                <a:close/>
                <a:moveTo>
                  <a:pt x="2366963" y="866775"/>
                </a:moveTo>
                <a:lnTo>
                  <a:pt x="1326356" y="866775"/>
                </a:lnTo>
                <a:lnTo>
                  <a:pt x="1326356" y="357188"/>
                </a:lnTo>
                <a:cubicBezTo>
                  <a:pt x="1326356" y="239011"/>
                  <a:pt x="1422492" y="142875"/>
                  <a:pt x="1540669" y="142875"/>
                </a:cubicBezTo>
                <a:lnTo>
                  <a:pt x="2152650" y="142875"/>
                </a:lnTo>
                <a:cubicBezTo>
                  <a:pt x="2270827" y="142875"/>
                  <a:pt x="2366963" y="239011"/>
                  <a:pt x="2366963" y="357188"/>
                </a:cubicBezTo>
                <a:close/>
                <a:moveTo>
                  <a:pt x="4580173" y="4535777"/>
                </a:moveTo>
                <a:lnTo>
                  <a:pt x="3985289" y="4723648"/>
                </a:lnTo>
                <a:cubicBezTo>
                  <a:pt x="3870798" y="4760405"/>
                  <a:pt x="3744821" y="4693949"/>
                  <a:pt x="3709502" y="4580068"/>
                </a:cubicBezTo>
                <a:lnTo>
                  <a:pt x="2520115" y="809415"/>
                </a:lnTo>
                <a:cubicBezTo>
                  <a:pt x="2483615" y="693715"/>
                  <a:pt x="2547985" y="569881"/>
                  <a:pt x="2663600" y="533371"/>
                </a:cubicBezTo>
                <a:lnTo>
                  <a:pt x="3258484" y="345491"/>
                </a:lnTo>
                <a:cubicBezTo>
                  <a:pt x="3371879" y="308934"/>
                  <a:pt x="3498828" y="374485"/>
                  <a:pt x="3534280" y="489080"/>
                </a:cubicBezTo>
                <a:lnTo>
                  <a:pt x="4723667" y="4259733"/>
                </a:lnTo>
                <a:cubicBezTo>
                  <a:pt x="4760148" y="4375433"/>
                  <a:pt x="4695778" y="4499258"/>
                  <a:pt x="4580173" y="453577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40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D51EBA3F-483B-4841-9B00-24877966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DB62F4B-FE92-43A0-B617-B55AFB2BE390}"/>
              </a:ext>
            </a:extLst>
          </p:cNvPr>
          <p:cNvSpPr/>
          <p:nvPr/>
        </p:nvSpPr>
        <p:spPr>
          <a:xfrm>
            <a:off x="-1292225" y="-363452"/>
            <a:ext cx="2755900" cy="2755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8DEF427-A2B2-DA5B-E260-BF772D67F85B}"/>
              </a:ext>
            </a:extLst>
          </p:cNvPr>
          <p:cNvSpPr txBox="1">
            <a:spLocks/>
          </p:cNvSpPr>
          <p:nvPr/>
        </p:nvSpPr>
        <p:spPr>
          <a:xfrm>
            <a:off x="1719720" y="410874"/>
            <a:ext cx="8233905" cy="1409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247900" algn="l"/>
              </a:tabLs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 contendo a proposição da organização didático-pedagógica dos cursos com métodos, técnicas e metodologias ativas de ensino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145187B9-F8E4-6158-0176-CE9426314E5F}"/>
              </a:ext>
            </a:extLst>
          </p:cNvPr>
          <p:cNvSpPr/>
          <p:nvPr/>
        </p:nvSpPr>
        <p:spPr>
          <a:xfrm>
            <a:off x="1819037" y="2112885"/>
            <a:ext cx="9601437" cy="4478415"/>
          </a:xfrm>
          <a:prstGeom prst="roundRect">
            <a:avLst>
              <a:gd name="adj" fmla="val 457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288000" rIns="216000" bIns="288000" rtlCol="0" anchor="t"/>
          <a:lstStyle/>
          <a:p>
            <a:pPr>
              <a:spcAft>
                <a:spcPts val="1600"/>
              </a:spcAft>
            </a:pPr>
            <a:r>
              <a:rPr lang="pt-B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Autoria: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Angelo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Cortelazzo</a:t>
            </a:r>
            <a:endParaRPr lang="pt-BR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objetivo deste produto é apresentar proposta de estruturação e funcionamento da </a:t>
            </a:r>
            <a:r>
              <a:rPr lang="pt-BR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UnDF</a:t>
            </a: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Para tanto, inicialmente foi realizada análise dos cursos já oferecidos, dado que ela afeta diretamente a organização didático-pedagógica da nova Instituição. Assim, são apresentados preliminarmente no documento, dados sobre a abrangência e limitações de uma Instituição Pública distrital, as formas de ingresso e permanência decorrentes da oferta de cursos superiores já em andamento e os seus pressupostos metodológicos e curriculares. 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apresentadas as metodologias de Aprendizagem Baseada em Problemas, a Pedagogia Problematizadora e a Aprendizagem Baseada em Projetos, mostrando as vantagens da escolha dessa última forma de desenvolvimento pois: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leva à escolha de temas gerais que guardam relação com o momento do curso, aumentando sua complexidade à medida que o mesmo se desenvolve; 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um tratamento que leva em conta problemas reais e que podem ser escolhidos pelos estudantes para serem solucionados ou equacionados, contribuindo desde o início da formação. </a:t>
            </a:r>
          </a:p>
        </p:txBody>
      </p:sp>
      <p:grpSp>
        <p:nvGrpSpPr>
          <p:cNvPr id="6" name="Gráfico 2" descr="Pesquisa de Pasta estrutura de tópicos">
            <a:extLst>
              <a:ext uri="{FF2B5EF4-FFF2-40B4-BE49-F238E27FC236}">
                <a16:creationId xmlns:a16="http://schemas.microsoft.com/office/drawing/2014/main" id="{4F5ECB55-0BC1-3DF1-8A84-8BF9DB152F9D}"/>
              </a:ext>
            </a:extLst>
          </p:cNvPr>
          <p:cNvGrpSpPr/>
          <p:nvPr/>
        </p:nvGrpSpPr>
        <p:grpSpPr>
          <a:xfrm>
            <a:off x="323315" y="706796"/>
            <a:ext cx="799970" cy="817204"/>
            <a:chOff x="353448" y="719222"/>
            <a:chExt cx="652718" cy="666780"/>
          </a:xfrm>
          <a:solidFill>
            <a:srgbClr val="064370"/>
          </a:solidFill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282D76E3-4C58-BADB-2EC6-8D08A9AEF491}"/>
                </a:ext>
              </a:extLst>
            </p:cNvPr>
            <p:cNvSpPr/>
            <p:nvPr/>
          </p:nvSpPr>
          <p:spPr>
            <a:xfrm>
              <a:off x="377260" y="890672"/>
              <a:ext cx="624467" cy="295275"/>
            </a:xfrm>
            <a:custGeom>
              <a:avLst/>
              <a:gdLst>
                <a:gd name="connsiteX0" fmla="*/ 338138 w 624467"/>
                <a:gd name="connsiteY0" fmla="*/ 276225 h 295275"/>
                <a:gd name="connsiteX1" fmla="*/ 28575 w 624467"/>
                <a:gd name="connsiteY1" fmla="*/ 276225 h 295275"/>
                <a:gd name="connsiteX2" fmla="*/ 132531 w 624467"/>
                <a:gd name="connsiteY2" fmla="*/ 24927 h 295275"/>
                <a:gd name="connsiteX3" fmla="*/ 141322 w 624467"/>
                <a:gd name="connsiteY3" fmla="*/ 19050 h 295275"/>
                <a:gd name="connsiteX4" fmla="*/ 595894 w 624467"/>
                <a:gd name="connsiteY4" fmla="*/ 19050 h 295275"/>
                <a:gd name="connsiteX5" fmla="*/ 605411 w 624467"/>
                <a:gd name="connsiteY5" fmla="*/ 28583 h 295275"/>
                <a:gd name="connsiteX6" fmla="*/ 604657 w 624467"/>
                <a:gd name="connsiteY6" fmla="*/ 32290 h 295275"/>
                <a:gd name="connsiteX7" fmla="*/ 567509 w 624467"/>
                <a:gd name="connsiteY7" fmla="*/ 120110 h 295275"/>
                <a:gd name="connsiteX8" fmla="*/ 585054 w 624467"/>
                <a:gd name="connsiteY8" fmla="*/ 127540 h 295275"/>
                <a:gd name="connsiteX9" fmla="*/ 622202 w 624467"/>
                <a:gd name="connsiteY9" fmla="*/ 39710 h 295275"/>
                <a:gd name="connsiteX10" fmla="*/ 607020 w 624467"/>
                <a:gd name="connsiteY10" fmla="*/ 2258 h 295275"/>
                <a:gd name="connsiteX11" fmla="*/ 595894 w 624467"/>
                <a:gd name="connsiteY11" fmla="*/ 0 h 295275"/>
                <a:gd name="connsiteX12" fmla="*/ 141322 w 624467"/>
                <a:gd name="connsiteY12" fmla="*/ 0 h 295275"/>
                <a:gd name="connsiteX13" fmla="*/ 114919 w 624467"/>
                <a:gd name="connsiteY13" fmla="*/ 17650 h 295275"/>
                <a:gd name="connsiteX14" fmla="*/ 0 w 624467"/>
                <a:gd name="connsiteY14" fmla="*/ 295275 h 295275"/>
                <a:gd name="connsiteX15" fmla="*/ 338138 w 624467"/>
                <a:gd name="connsiteY15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4467" h="295275">
                  <a:moveTo>
                    <a:pt x="338138" y="276225"/>
                  </a:moveTo>
                  <a:lnTo>
                    <a:pt x="28575" y="276225"/>
                  </a:lnTo>
                  <a:lnTo>
                    <a:pt x="132531" y="24927"/>
                  </a:lnTo>
                  <a:cubicBezTo>
                    <a:pt x="133992" y="21362"/>
                    <a:pt x="137469" y="19038"/>
                    <a:pt x="141322" y="19050"/>
                  </a:cubicBezTo>
                  <a:lnTo>
                    <a:pt x="595894" y="19050"/>
                  </a:lnTo>
                  <a:cubicBezTo>
                    <a:pt x="601154" y="19055"/>
                    <a:pt x="605415" y="23322"/>
                    <a:pt x="605411" y="28583"/>
                  </a:cubicBezTo>
                  <a:cubicBezTo>
                    <a:pt x="605410" y="29856"/>
                    <a:pt x="605153" y="31117"/>
                    <a:pt x="604657" y="32290"/>
                  </a:cubicBezTo>
                  <a:lnTo>
                    <a:pt x="567509" y="120110"/>
                  </a:lnTo>
                  <a:lnTo>
                    <a:pt x="585054" y="127540"/>
                  </a:lnTo>
                  <a:lnTo>
                    <a:pt x="622202" y="39710"/>
                  </a:lnTo>
                  <a:cubicBezTo>
                    <a:pt x="628351" y="25176"/>
                    <a:pt x="621554" y="8409"/>
                    <a:pt x="607020" y="2258"/>
                  </a:cubicBezTo>
                  <a:cubicBezTo>
                    <a:pt x="603499" y="769"/>
                    <a:pt x="599716" y="1"/>
                    <a:pt x="595894" y="0"/>
                  </a:cubicBezTo>
                  <a:lnTo>
                    <a:pt x="141322" y="0"/>
                  </a:lnTo>
                  <a:cubicBezTo>
                    <a:pt x="129751" y="-30"/>
                    <a:pt x="119314" y="6947"/>
                    <a:pt x="114919" y="17650"/>
                  </a:cubicBezTo>
                  <a:lnTo>
                    <a:pt x="0" y="295275"/>
                  </a:lnTo>
                  <a:lnTo>
                    <a:pt x="338138" y="295275"/>
                  </a:ln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2C42C6C4-ED28-8A9B-7EF5-B6A3F37B6963}"/>
                </a:ext>
              </a:extLst>
            </p:cNvPr>
            <p:cNvSpPr/>
            <p:nvPr/>
          </p:nvSpPr>
          <p:spPr>
            <a:xfrm>
              <a:off x="648721" y="1028530"/>
              <a:ext cx="357445" cy="357473"/>
            </a:xfrm>
            <a:custGeom>
              <a:avLst/>
              <a:gdLst>
                <a:gd name="connsiteX0" fmla="*/ 319584 w 357445"/>
                <a:gd name="connsiteY0" fmla="*/ 37860 h 357473"/>
                <a:gd name="connsiteX1" fmla="*/ 137829 w 357445"/>
                <a:gd name="connsiteY1" fmla="*/ 37426 h 357473"/>
                <a:gd name="connsiteX2" fmla="*/ 131342 w 357445"/>
                <a:gd name="connsiteY2" fmla="*/ 212663 h 357473"/>
                <a:gd name="connsiteX3" fmla="*/ 115397 w 357445"/>
                <a:gd name="connsiteY3" fmla="*/ 228608 h 357473"/>
                <a:gd name="connsiteX4" fmla="*/ 76078 w 357445"/>
                <a:gd name="connsiteY4" fmla="*/ 234247 h 357473"/>
                <a:gd name="connsiteX5" fmla="*/ 9765 w 357445"/>
                <a:gd name="connsiteY5" fmla="*/ 300560 h 357473"/>
                <a:gd name="connsiteX6" fmla="*/ 9765 w 357445"/>
                <a:gd name="connsiteY6" fmla="*/ 347708 h 357473"/>
                <a:gd name="connsiteX7" fmla="*/ 56914 w 357445"/>
                <a:gd name="connsiteY7" fmla="*/ 347708 h 357473"/>
                <a:gd name="connsiteX8" fmla="*/ 123236 w 357445"/>
                <a:gd name="connsiteY8" fmla="*/ 281395 h 357473"/>
                <a:gd name="connsiteX9" fmla="*/ 128865 w 357445"/>
                <a:gd name="connsiteY9" fmla="*/ 242076 h 357473"/>
                <a:gd name="connsiteX10" fmla="*/ 144782 w 357445"/>
                <a:gd name="connsiteY10" fmla="*/ 226103 h 357473"/>
                <a:gd name="connsiteX11" fmla="*/ 326072 w 357445"/>
                <a:gd name="connsiteY11" fmla="*/ 213097 h 357473"/>
                <a:gd name="connsiteX12" fmla="*/ 319584 w 357445"/>
                <a:gd name="connsiteY12" fmla="*/ 37860 h 357473"/>
                <a:gd name="connsiteX13" fmla="*/ 151202 w 357445"/>
                <a:gd name="connsiteY13" fmla="*/ 51328 h 357473"/>
                <a:gd name="connsiteX14" fmla="*/ 271464 w 357445"/>
                <a:gd name="connsiteY14" fmla="*/ 28021 h 357473"/>
                <a:gd name="connsiteX15" fmla="*/ 222420 w 357445"/>
                <a:gd name="connsiteY15" fmla="*/ 138368 h 357473"/>
                <a:gd name="connsiteX16" fmla="*/ 119636 w 357445"/>
                <a:gd name="connsiteY16" fmla="*/ 138368 h 357473"/>
                <a:gd name="connsiteX17" fmla="*/ 151202 w 357445"/>
                <a:gd name="connsiteY17" fmla="*/ 51328 h 357473"/>
                <a:gd name="connsiteX18" fmla="*/ 109758 w 357445"/>
                <a:gd name="connsiteY18" fmla="*/ 267908 h 357473"/>
                <a:gd name="connsiteX19" fmla="*/ 43445 w 357445"/>
                <a:gd name="connsiteY19" fmla="*/ 334221 h 357473"/>
                <a:gd name="connsiteX20" fmla="*/ 23233 w 357445"/>
                <a:gd name="connsiteY20" fmla="*/ 334221 h 357473"/>
                <a:gd name="connsiteX21" fmla="*/ 23233 w 357445"/>
                <a:gd name="connsiteY21" fmla="*/ 314009 h 357473"/>
                <a:gd name="connsiteX22" fmla="*/ 89537 w 357445"/>
                <a:gd name="connsiteY22" fmla="*/ 247686 h 357473"/>
                <a:gd name="connsiteX23" fmla="*/ 109758 w 357445"/>
                <a:gd name="connsiteY23" fmla="*/ 247686 h 357473"/>
                <a:gd name="connsiteX24" fmla="*/ 109758 w 357445"/>
                <a:gd name="connsiteY24" fmla="*/ 267908 h 357473"/>
                <a:gd name="connsiteX25" fmla="*/ 306116 w 357445"/>
                <a:gd name="connsiteY25" fmla="*/ 206253 h 357473"/>
                <a:gd name="connsiteX26" fmla="*/ 151477 w 357445"/>
                <a:gd name="connsiteY26" fmla="*/ 206519 h 357473"/>
                <a:gd name="connsiteX27" fmla="*/ 123055 w 357445"/>
                <a:gd name="connsiteY27" fmla="*/ 157418 h 357473"/>
                <a:gd name="connsiteX28" fmla="*/ 234783 w 357445"/>
                <a:gd name="connsiteY28" fmla="*/ 157418 h 357473"/>
                <a:gd name="connsiteX29" fmla="*/ 288333 w 357445"/>
                <a:gd name="connsiteY29" fmla="*/ 36955 h 357473"/>
                <a:gd name="connsiteX30" fmla="*/ 320643 w 357445"/>
                <a:gd name="connsiteY30" fmla="*/ 188307 h 357473"/>
                <a:gd name="connsiteX31" fmla="*/ 306116 w 357445"/>
                <a:gd name="connsiteY31" fmla="*/ 206243 h 35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7445" h="357473">
                  <a:moveTo>
                    <a:pt x="319584" y="37860"/>
                  </a:moveTo>
                  <a:cubicBezTo>
                    <a:pt x="269514" y="-12450"/>
                    <a:pt x="188139" y="-12644"/>
                    <a:pt x="137829" y="37426"/>
                  </a:cubicBezTo>
                  <a:cubicBezTo>
                    <a:pt x="89964" y="85062"/>
                    <a:pt x="87131" y="161618"/>
                    <a:pt x="131342" y="212663"/>
                  </a:cubicBezTo>
                  <a:lnTo>
                    <a:pt x="115397" y="228608"/>
                  </a:lnTo>
                  <a:cubicBezTo>
                    <a:pt x="102479" y="221622"/>
                    <a:pt x="86512" y="223912"/>
                    <a:pt x="76078" y="234247"/>
                  </a:cubicBezTo>
                  <a:lnTo>
                    <a:pt x="9765" y="300560"/>
                  </a:lnTo>
                  <a:cubicBezTo>
                    <a:pt x="-3255" y="313579"/>
                    <a:pt x="-3255" y="334689"/>
                    <a:pt x="9765" y="347708"/>
                  </a:cubicBezTo>
                  <a:cubicBezTo>
                    <a:pt x="22785" y="360728"/>
                    <a:pt x="43894" y="360728"/>
                    <a:pt x="56914" y="347708"/>
                  </a:cubicBezTo>
                  <a:lnTo>
                    <a:pt x="123236" y="281395"/>
                  </a:lnTo>
                  <a:cubicBezTo>
                    <a:pt x="133568" y="270960"/>
                    <a:pt x="135854" y="254992"/>
                    <a:pt x="128865" y="242076"/>
                  </a:cubicBezTo>
                  <a:lnTo>
                    <a:pt x="144782" y="226103"/>
                  </a:lnTo>
                  <a:cubicBezTo>
                    <a:pt x="198435" y="272573"/>
                    <a:pt x="279601" y="266751"/>
                    <a:pt x="326072" y="213097"/>
                  </a:cubicBezTo>
                  <a:cubicBezTo>
                    <a:pt x="370283" y="162052"/>
                    <a:pt x="367450" y="85497"/>
                    <a:pt x="319584" y="37860"/>
                  </a:cubicBezTo>
                  <a:close/>
                  <a:moveTo>
                    <a:pt x="151202" y="51328"/>
                  </a:moveTo>
                  <a:cubicBezTo>
                    <a:pt x="182806" y="19801"/>
                    <a:pt x="230370" y="10583"/>
                    <a:pt x="271464" y="28021"/>
                  </a:cubicBezTo>
                  <a:lnTo>
                    <a:pt x="222420" y="138368"/>
                  </a:lnTo>
                  <a:lnTo>
                    <a:pt x="119636" y="138368"/>
                  </a:lnTo>
                  <a:cubicBezTo>
                    <a:pt x="116752" y="106112"/>
                    <a:pt x="128312" y="74237"/>
                    <a:pt x="151202" y="51328"/>
                  </a:cubicBezTo>
                  <a:close/>
                  <a:moveTo>
                    <a:pt x="109758" y="267908"/>
                  </a:moveTo>
                  <a:lnTo>
                    <a:pt x="43445" y="334221"/>
                  </a:lnTo>
                  <a:cubicBezTo>
                    <a:pt x="37864" y="339803"/>
                    <a:pt x="28815" y="339803"/>
                    <a:pt x="23233" y="334221"/>
                  </a:cubicBezTo>
                  <a:cubicBezTo>
                    <a:pt x="17651" y="328639"/>
                    <a:pt x="17651" y="319591"/>
                    <a:pt x="23233" y="314009"/>
                  </a:cubicBezTo>
                  <a:lnTo>
                    <a:pt x="89537" y="247686"/>
                  </a:lnTo>
                  <a:cubicBezTo>
                    <a:pt x="95121" y="242102"/>
                    <a:pt x="104175" y="242102"/>
                    <a:pt x="109758" y="247686"/>
                  </a:cubicBezTo>
                  <a:cubicBezTo>
                    <a:pt x="115343" y="253270"/>
                    <a:pt x="115343" y="262323"/>
                    <a:pt x="109758" y="267908"/>
                  </a:cubicBezTo>
                  <a:close/>
                  <a:moveTo>
                    <a:pt x="306116" y="206253"/>
                  </a:moveTo>
                  <a:cubicBezTo>
                    <a:pt x="263487" y="249029"/>
                    <a:pt x="194253" y="249148"/>
                    <a:pt x="151477" y="206519"/>
                  </a:cubicBezTo>
                  <a:cubicBezTo>
                    <a:pt x="137847" y="192938"/>
                    <a:pt x="128044" y="176000"/>
                    <a:pt x="123055" y="157418"/>
                  </a:cubicBezTo>
                  <a:lnTo>
                    <a:pt x="234783" y="157418"/>
                  </a:lnTo>
                  <a:lnTo>
                    <a:pt x="288333" y="36955"/>
                  </a:lnTo>
                  <a:cubicBezTo>
                    <a:pt x="339050" y="69828"/>
                    <a:pt x="353515" y="137590"/>
                    <a:pt x="320643" y="188307"/>
                  </a:cubicBezTo>
                  <a:cubicBezTo>
                    <a:pt x="316446" y="194781"/>
                    <a:pt x="311577" y="200793"/>
                    <a:pt x="306116" y="206243"/>
                  </a:cubicBez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FE439A52-A57E-8548-4546-AA864691BD7B}"/>
                </a:ext>
              </a:extLst>
            </p:cNvPr>
            <p:cNvSpPr/>
            <p:nvPr/>
          </p:nvSpPr>
          <p:spPr>
            <a:xfrm>
              <a:off x="353448" y="719222"/>
              <a:ext cx="581025" cy="466725"/>
            </a:xfrm>
            <a:custGeom>
              <a:avLst/>
              <a:gdLst>
                <a:gd name="connsiteX0" fmla="*/ 194481 w 581025"/>
                <a:gd name="connsiteY0" fmla="*/ 19050 h 466725"/>
                <a:gd name="connsiteX1" fmla="*/ 199587 w 581025"/>
                <a:gd name="connsiteY1" fmla="*/ 20536 h 466725"/>
                <a:gd name="connsiteX2" fmla="*/ 295008 w 581025"/>
                <a:gd name="connsiteY2" fmla="*/ 81258 h 466725"/>
                <a:gd name="connsiteX3" fmla="*/ 310344 w 581025"/>
                <a:gd name="connsiteY3" fmla="*/ 85725 h 466725"/>
                <a:gd name="connsiteX4" fmla="*/ 552450 w 581025"/>
                <a:gd name="connsiteY4" fmla="*/ 85725 h 466725"/>
                <a:gd name="connsiteX5" fmla="*/ 561975 w 581025"/>
                <a:gd name="connsiteY5" fmla="*/ 95250 h 466725"/>
                <a:gd name="connsiteX6" fmla="*/ 561975 w 581025"/>
                <a:gd name="connsiteY6" fmla="*/ 152400 h 466725"/>
                <a:gd name="connsiteX7" fmla="*/ 581025 w 581025"/>
                <a:gd name="connsiteY7" fmla="*/ 152400 h 466725"/>
                <a:gd name="connsiteX8" fmla="*/ 581025 w 581025"/>
                <a:gd name="connsiteY8" fmla="*/ 95250 h 466725"/>
                <a:gd name="connsiteX9" fmla="*/ 552450 w 581025"/>
                <a:gd name="connsiteY9" fmla="*/ 66675 h 466725"/>
                <a:gd name="connsiteX10" fmla="*/ 310344 w 581025"/>
                <a:gd name="connsiteY10" fmla="*/ 66675 h 466725"/>
                <a:gd name="connsiteX11" fmla="*/ 305238 w 581025"/>
                <a:gd name="connsiteY11" fmla="*/ 65189 h 466725"/>
                <a:gd name="connsiteX12" fmla="*/ 209817 w 581025"/>
                <a:gd name="connsiteY12" fmla="*/ 4467 h 466725"/>
                <a:gd name="connsiteX13" fmla="*/ 194481 w 581025"/>
                <a:gd name="connsiteY13" fmla="*/ 0 h 466725"/>
                <a:gd name="connsiteX14" fmla="*/ 28575 w 581025"/>
                <a:gd name="connsiteY14" fmla="*/ 0 h 466725"/>
                <a:gd name="connsiteX15" fmla="*/ 0 w 581025"/>
                <a:gd name="connsiteY15" fmla="*/ 28575 h 466725"/>
                <a:gd name="connsiteX16" fmla="*/ 0 w 581025"/>
                <a:gd name="connsiteY16" fmla="*/ 466725 h 466725"/>
                <a:gd name="connsiteX17" fmla="*/ 19050 w 581025"/>
                <a:gd name="connsiteY17" fmla="*/ 466725 h 466725"/>
                <a:gd name="connsiteX18" fmla="*/ 19050 w 581025"/>
                <a:gd name="connsiteY18" fmla="*/ 28575 h 466725"/>
                <a:gd name="connsiteX19" fmla="*/ 28575 w 581025"/>
                <a:gd name="connsiteY19" fmla="*/ 1905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1025" h="466725">
                  <a:moveTo>
                    <a:pt x="194481" y="19050"/>
                  </a:moveTo>
                  <a:cubicBezTo>
                    <a:pt x="196290" y="19051"/>
                    <a:pt x="198061" y="19566"/>
                    <a:pt x="199587" y="20536"/>
                  </a:cubicBezTo>
                  <a:lnTo>
                    <a:pt x="295008" y="81258"/>
                  </a:lnTo>
                  <a:cubicBezTo>
                    <a:pt x="299589" y="84181"/>
                    <a:pt x="304911" y="85731"/>
                    <a:pt x="310344" y="85725"/>
                  </a:cubicBezTo>
                  <a:lnTo>
                    <a:pt x="552450" y="85725"/>
                  </a:lnTo>
                  <a:cubicBezTo>
                    <a:pt x="557711" y="85725"/>
                    <a:pt x="561975" y="89989"/>
                    <a:pt x="561975" y="95250"/>
                  </a:cubicBezTo>
                  <a:lnTo>
                    <a:pt x="561975" y="152400"/>
                  </a:lnTo>
                  <a:lnTo>
                    <a:pt x="581025" y="152400"/>
                  </a:lnTo>
                  <a:lnTo>
                    <a:pt x="581025" y="95250"/>
                  </a:lnTo>
                  <a:cubicBezTo>
                    <a:pt x="581025" y="79468"/>
                    <a:pt x="568232" y="66675"/>
                    <a:pt x="552450" y="66675"/>
                  </a:cubicBezTo>
                  <a:lnTo>
                    <a:pt x="310344" y="66675"/>
                  </a:lnTo>
                  <a:cubicBezTo>
                    <a:pt x="308535" y="66674"/>
                    <a:pt x="306764" y="66159"/>
                    <a:pt x="305238" y="65189"/>
                  </a:cubicBezTo>
                  <a:lnTo>
                    <a:pt x="209817" y="4467"/>
                  </a:lnTo>
                  <a:cubicBezTo>
                    <a:pt x="205236" y="1544"/>
                    <a:pt x="199915" y="-6"/>
                    <a:pt x="194481" y="0"/>
                  </a:cubicBezTo>
                  <a:lnTo>
                    <a:pt x="28575" y="0"/>
                  </a:lnTo>
                  <a:cubicBezTo>
                    <a:pt x="12793" y="0"/>
                    <a:pt x="0" y="12793"/>
                    <a:pt x="0" y="28575"/>
                  </a:cubicBezTo>
                  <a:lnTo>
                    <a:pt x="0" y="466725"/>
                  </a:lnTo>
                  <a:lnTo>
                    <a:pt x="19050" y="466725"/>
                  </a:lnTo>
                  <a:lnTo>
                    <a:pt x="19050" y="28575"/>
                  </a:lnTo>
                  <a:cubicBezTo>
                    <a:pt x="19050" y="23314"/>
                    <a:pt x="23314" y="19050"/>
                    <a:pt x="28575" y="19050"/>
                  </a:cubicBezTo>
                  <a:close/>
                </a:path>
              </a:pathLst>
            </a:custGeom>
            <a:grpFill/>
            <a:ln w="9525" cap="flat">
              <a:solidFill>
                <a:srgbClr val="06437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2803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Cebraspe">
  <a:themeElements>
    <a:clrScheme name="Personalizada 2">
      <a:dk1>
        <a:srgbClr val="064370"/>
      </a:dk1>
      <a:lt1>
        <a:srgbClr val="F2F2F2"/>
      </a:lt1>
      <a:dk2>
        <a:srgbClr val="30406A"/>
      </a:dk2>
      <a:lt2>
        <a:srgbClr val="F19440"/>
      </a:lt2>
      <a:accent1>
        <a:srgbClr val="F09925"/>
      </a:accent1>
      <a:accent2>
        <a:srgbClr val="EE7639"/>
      </a:accent2>
      <a:accent3>
        <a:srgbClr val="E7593B"/>
      </a:accent3>
      <a:accent4>
        <a:srgbClr val="7F7981"/>
      </a:accent4>
      <a:accent5>
        <a:srgbClr val="517CBD"/>
      </a:accent5>
      <a:accent6>
        <a:srgbClr val="30406A"/>
      </a:accent6>
      <a:hlink>
        <a:srgbClr val="6ABBF7"/>
      </a:hlink>
      <a:folHlink>
        <a:srgbClr val="7F7981"/>
      </a:folHlink>
    </a:clrScheme>
    <a:fontScheme name="Personalizada 5">
      <a:majorFont>
        <a:latin typeface="Helvetica-Medium"/>
        <a:ea typeface=""/>
        <a:cs typeface=""/>
      </a:majorFont>
      <a:minorFont>
        <a:latin typeface="Helvetica-Norm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Cebraspe" id="{539BD6B4-3CDF-43CD-9132-FFFB7B1C041C}" vid="{5A8570CD-B59B-4870-AE04-C926FF6F474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36F59C04359847920275F1F2E00336" ma:contentTypeVersion="0" ma:contentTypeDescription="Crie um novo documento." ma:contentTypeScope="" ma:versionID="98648ca29038437fffa277e2319b52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b358bd3c4937f8c29cf3e1e72186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497E2D-176E-4354-95E5-3A1F76FB1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AA8A43-9A85-40C5-8E7F-E8D947E8ACDD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552B6CB-BF41-4AC0-AC60-B027ECF3E9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</TotalTime>
  <Words>2512</Words>
  <Application>Microsoft Office PowerPoint</Application>
  <PresentationFormat>Widescreen</PresentationFormat>
  <Paragraphs>137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Helvetica-Medium</vt:lpstr>
      <vt:lpstr>Helvetica-Normal</vt:lpstr>
      <vt:lpstr>Tema Cebraspe</vt:lpstr>
      <vt:lpstr>Apresentação do PowerPoint</vt:lpstr>
      <vt:lpstr>Apresentação do PowerPoint</vt:lpstr>
      <vt:lpstr>Introdução</vt:lpstr>
      <vt:lpstr>Articulação das atividades por comissão temática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Apresentação</dc:title>
  <dc:creator>Erico Valney de Oliveira Moura</dc:creator>
  <cp:lastModifiedBy>Lucas Carvalho</cp:lastModifiedBy>
  <cp:revision>82</cp:revision>
  <dcterms:created xsi:type="dcterms:W3CDTF">2019-04-03T13:24:16Z</dcterms:created>
  <dcterms:modified xsi:type="dcterms:W3CDTF">2022-05-05T12:49:40Z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0x0101000036F59C04359847920275F1F2E00336</vt:lpwstr>
  </property>
</Properties>
</file>