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6"/>
  </p:notesMasterIdLst>
  <p:sldIdLst>
    <p:sldId id="289" r:id="rId5"/>
    <p:sldId id="290" r:id="rId6"/>
    <p:sldId id="304" r:id="rId7"/>
    <p:sldId id="305" r:id="rId8"/>
    <p:sldId id="317" r:id="rId9"/>
    <p:sldId id="321" r:id="rId10"/>
    <p:sldId id="312" r:id="rId11"/>
    <p:sldId id="322" r:id="rId12"/>
    <p:sldId id="323" r:id="rId13"/>
    <p:sldId id="319" r:id="rId14"/>
    <p:sldId id="307"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Estilo Escuro 1 - Ênfas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Escuro 1 - Ênfas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Escuro 1 - Ênfas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Estilo Médio 3 - Ênfas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Estilo Médio 3 - Ênfas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Estilo Médio 3 - Ênfas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snapToGrid="0">
      <p:cViewPr>
        <p:scale>
          <a:sx n="100" d="100"/>
          <a:sy n="100" d="100"/>
        </p:scale>
        <p:origin x="888"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4EFC0-595D-4BB0-B591-CE164EC6BE90}" type="datetimeFigureOut">
              <a:rPr lang="pt-BR" smtClean="0"/>
              <a:t>05/05/2022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D6047-D1A7-40C7-8B6E-38E84647F4B1}" type="slidenum">
              <a:rPr lang="pt-BR" smtClean="0"/>
              <a:t>‹nº›</a:t>
            </a:fld>
            <a:endParaRPr lang="pt-BR"/>
          </a:p>
        </p:txBody>
      </p:sp>
    </p:spTree>
    <p:extLst>
      <p:ext uri="{BB962C8B-B14F-4D97-AF65-F5344CB8AC3E}">
        <p14:creationId xmlns:p14="http://schemas.microsoft.com/office/powerpoint/2010/main" val="288756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Capa Inicial">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8" y="0"/>
            <a:ext cx="12161892" cy="6858000"/>
          </a:xfrm>
          <a:prstGeom prst="rect">
            <a:avLst/>
          </a:prstGeom>
        </p:spPr>
      </p:pic>
      <p:sp>
        <p:nvSpPr>
          <p:cNvPr id="3" name="Espaço Reservado para Data 2"/>
          <p:cNvSpPr>
            <a:spLocks noGrp="1"/>
          </p:cNvSpPr>
          <p:nvPr>
            <p:ph type="dt" sz="half" idx="10"/>
          </p:nvPr>
        </p:nvSpPr>
        <p:spPr/>
        <p:txBody>
          <a:bodyPr/>
          <a:lstStyle/>
          <a:p>
            <a:fld id="{20E5C2A8-9901-4FFF-9D88-1EF8588A52CD}" type="datetimeFigureOut">
              <a:rPr lang="pt-BR" smtClean="0"/>
              <a:t>05/05/2022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8AB67D0-C8A8-45A7-ADD4-B6B624A8E21F}" type="slidenum">
              <a:rPr lang="pt-BR" smtClean="0"/>
              <a:t>‹nº›</a:t>
            </a:fld>
            <a:endParaRPr lang="pt-BR"/>
          </a:p>
        </p:txBody>
      </p:sp>
      <p:sp>
        <p:nvSpPr>
          <p:cNvPr id="7" name="Título 1"/>
          <p:cNvSpPr txBox="1">
            <a:spLocks/>
          </p:cNvSpPr>
          <p:nvPr userDrawn="1"/>
        </p:nvSpPr>
        <p:spPr>
          <a:xfrm>
            <a:off x="2060121" y="2421844"/>
            <a:ext cx="83411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dirty="0"/>
          </a:p>
        </p:txBody>
      </p:sp>
      <p:sp>
        <p:nvSpPr>
          <p:cNvPr id="10" name="Título 1"/>
          <p:cNvSpPr>
            <a:spLocks noGrp="1"/>
          </p:cNvSpPr>
          <p:nvPr>
            <p:ph type="title"/>
          </p:nvPr>
        </p:nvSpPr>
        <p:spPr>
          <a:xfrm>
            <a:off x="838200" y="2285319"/>
            <a:ext cx="10515600" cy="1059997"/>
          </a:xfrm>
        </p:spPr>
        <p:txBody>
          <a:bodyPr anchor="b"/>
          <a:lstStyle>
            <a:lvl1pPr>
              <a:defRPr sz="6000"/>
            </a:lvl1pPr>
          </a:lstStyle>
          <a:p>
            <a:r>
              <a:rPr lang="pt-BR" dirty="0"/>
              <a:t>Clique para editar o título mestre</a:t>
            </a:r>
          </a:p>
        </p:txBody>
      </p:sp>
    </p:spTree>
    <p:extLst>
      <p:ext uri="{BB962C8B-B14F-4D97-AF65-F5344CB8AC3E}">
        <p14:creationId xmlns:p14="http://schemas.microsoft.com/office/powerpoint/2010/main" val="4045366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20E5C2A8-9901-4FFF-9D88-1EF8588A52CD}" type="datetimeFigureOut">
              <a:rPr lang="pt-BR" smtClean="0"/>
              <a:t>05/05/2022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308292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0E5C2A8-9901-4FFF-9D88-1EF8588A52CD}" type="datetimeFigureOut">
              <a:rPr lang="pt-BR" smtClean="0"/>
              <a:t>05/05/2022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293094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0E5C2A8-9901-4FFF-9D88-1EF8588A52CD}" type="datetimeFigureOut">
              <a:rPr lang="pt-BR" smtClean="0"/>
              <a:t>05/05/2022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243535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Final">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 y="0"/>
            <a:ext cx="12188908" cy="6873234"/>
          </a:xfrm>
          <a:prstGeom prst="rect">
            <a:avLst/>
          </a:prstGeom>
        </p:spPr>
      </p:pic>
      <p:sp>
        <p:nvSpPr>
          <p:cNvPr id="4" name="Espaço Reservado para Rodapé 3"/>
          <p:cNvSpPr>
            <a:spLocks noGrp="1"/>
          </p:cNvSpPr>
          <p:nvPr>
            <p:ph type="ftr" sz="quarter" idx="11"/>
          </p:nvPr>
        </p:nvSpPr>
        <p:spPr>
          <a:xfrm>
            <a:off x="231710" y="5803640"/>
            <a:ext cx="11728580" cy="252279"/>
          </a:xfrm>
        </p:spPr>
        <p:txBody>
          <a:bodyPr/>
          <a:lstStyle/>
          <a:p>
            <a:endParaRPr lang="pt-BR" dirty="0"/>
          </a:p>
        </p:txBody>
      </p:sp>
    </p:spTree>
    <p:extLst>
      <p:ext uri="{BB962C8B-B14F-4D97-AF65-F5344CB8AC3E}">
        <p14:creationId xmlns:p14="http://schemas.microsoft.com/office/powerpoint/2010/main" val="122700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dirty="0"/>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0E5C2A8-9901-4FFF-9D88-1EF8588A52CD}" type="datetimeFigureOut">
              <a:rPr lang="pt-BR" smtClean="0"/>
              <a:t>05/05/2022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375025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0E5C2A8-9901-4FFF-9D88-1EF8588A52CD}" type="datetimeFigureOut">
              <a:rPr lang="pt-BR" smtClean="0"/>
              <a:t>05/05/2022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241370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Clique para editar o texto mestre</a:t>
            </a:r>
          </a:p>
        </p:txBody>
      </p:sp>
      <p:sp>
        <p:nvSpPr>
          <p:cNvPr id="4" name="Espaço Reservado para Data 3"/>
          <p:cNvSpPr>
            <a:spLocks noGrp="1"/>
          </p:cNvSpPr>
          <p:nvPr>
            <p:ph type="dt" sz="half" idx="10"/>
          </p:nvPr>
        </p:nvSpPr>
        <p:spPr/>
        <p:txBody>
          <a:bodyPr/>
          <a:lstStyle/>
          <a:p>
            <a:fld id="{20E5C2A8-9901-4FFF-9D88-1EF8588A52CD}" type="datetimeFigureOut">
              <a:rPr lang="pt-BR" smtClean="0"/>
              <a:t>05/05/2022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322705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0E5C2A8-9901-4FFF-9D88-1EF8588A52CD}" type="datetimeFigureOut">
              <a:rPr lang="pt-BR" smtClean="0"/>
              <a:t>05/05/2022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336618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20E5C2A8-9901-4FFF-9D88-1EF8588A52CD}" type="datetimeFigureOut">
              <a:rPr lang="pt-BR" smtClean="0"/>
              <a:t>05/05/2022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314872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20E5C2A8-9901-4FFF-9D88-1EF8588A52CD}" type="datetimeFigureOut">
              <a:rPr lang="pt-BR" smtClean="0"/>
              <a:t>05/05/2022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347538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0E5C2A8-9901-4FFF-9D88-1EF8588A52CD}" type="datetimeFigureOut">
              <a:rPr lang="pt-BR" smtClean="0"/>
              <a:t>05/05/2022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115631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20E5C2A8-9901-4FFF-9D88-1EF8588A52CD}" type="datetimeFigureOut">
              <a:rPr lang="pt-BR" smtClean="0"/>
              <a:t>05/05/2022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285635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m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5C2A8-9901-4FFF-9D88-1EF8588A52CD}" type="datetimeFigureOut">
              <a:rPr lang="pt-BR" smtClean="0"/>
              <a:t>05/05/2022</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67D0-C8A8-45A7-ADD4-B6B624A8E21F}" type="slidenum">
              <a:rPr lang="pt-BR" smtClean="0"/>
              <a:t>‹nº›</a:t>
            </a:fld>
            <a:endParaRPr lang="pt-BR"/>
          </a:p>
        </p:txBody>
      </p:sp>
    </p:spTree>
    <p:extLst>
      <p:ext uri="{BB962C8B-B14F-4D97-AF65-F5344CB8AC3E}">
        <p14:creationId xmlns:p14="http://schemas.microsoft.com/office/powerpoint/2010/main" val="100244704"/>
      </p:ext>
    </p:extLst>
  </p:cSld>
  <p:clrMap bg1="lt1" tx1="dk1" bg2="lt2" tx2="dk2" accent1="accent1" accent2="accent2" accent3="accent3" accent4="accent4" accent5="accent5" accent6="accent6" hlink="hlink" folHlink="folHlink"/>
  <p:sldLayoutIdLst>
    <p:sldLayoutId id="2147483704"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184980-25BC-4555-A2C5-D7141AEEFE42}"/>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723D87BC-D999-4240-A97F-DA827BD84925}"/>
              </a:ext>
            </a:extLst>
          </p:cNvPr>
          <p:cNvSpPr>
            <a:spLocks noGrp="1"/>
          </p:cNvSpPr>
          <p:nvPr>
            <p:ph type="subTitle" idx="1"/>
          </p:nvPr>
        </p:nvSpPr>
        <p:spPr/>
        <p:txBody>
          <a:bodyPr/>
          <a:lstStyle/>
          <a:p>
            <a:endParaRPr lang="pt-BR"/>
          </a:p>
        </p:txBody>
      </p:sp>
      <p:pic>
        <p:nvPicPr>
          <p:cNvPr id="4" name="Imagem 3" descr="Fundo azul com letras brancas&#10;&#10;Descrição gerada automaticamente com confiança média">
            <a:extLst>
              <a:ext uri="{FF2B5EF4-FFF2-40B4-BE49-F238E27FC236}">
                <a16:creationId xmlns:a16="http://schemas.microsoft.com/office/drawing/2014/main" id="{972534EC-23AB-46CB-875C-100E4DDA4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Retângulo: Cantos Arredondados 4">
            <a:extLst>
              <a:ext uri="{FF2B5EF4-FFF2-40B4-BE49-F238E27FC236}">
                <a16:creationId xmlns:a16="http://schemas.microsoft.com/office/drawing/2014/main" id="{A8FCB7E0-6D3F-4759-BA9A-46BC550EAAB0}"/>
              </a:ext>
            </a:extLst>
          </p:cNvPr>
          <p:cNvSpPr/>
          <p:nvPr/>
        </p:nvSpPr>
        <p:spPr>
          <a:xfrm>
            <a:off x="711200" y="849062"/>
            <a:ext cx="10769600" cy="22903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25958B2-DB8F-4010-B5FD-28C74B0AEDEF}"/>
              </a:ext>
            </a:extLst>
          </p:cNvPr>
          <p:cNvSpPr/>
          <p:nvPr/>
        </p:nvSpPr>
        <p:spPr>
          <a:xfrm>
            <a:off x="1485898" y="4006034"/>
            <a:ext cx="9220201" cy="106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FF"/>
                </a:solidFill>
                <a:latin typeface="Arial" panose="020B0604020202020204" pitchFamily="34" charset="0"/>
                <a:cs typeface="Arial" panose="020B0604020202020204" pitchFamily="34" charset="0"/>
              </a:rPr>
              <a:t>Atividade 3.3</a:t>
            </a:r>
            <a:r>
              <a:rPr lang="pt-BR" sz="2400" dirty="0">
                <a:solidFill>
                  <a:srgbClr val="FFFFFF"/>
                </a:solidFill>
                <a:latin typeface="Arial" panose="020B0604020202020204" pitchFamily="34" charset="0"/>
                <a:cs typeface="Arial" panose="020B0604020202020204" pitchFamily="34" charset="0"/>
              </a:rPr>
              <a:t> - Elaboração das políticas de gestão com ênfase nas áreas relativas à inovação, às tecnologias e às engenharias</a:t>
            </a:r>
          </a:p>
        </p:txBody>
      </p:sp>
      <p:sp>
        <p:nvSpPr>
          <p:cNvPr id="7" name="Retângulo 6">
            <a:extLst>
              <a:ext uri="{FF2B5EF4-FFF2-40B4-BE49-F238E27FC236}">
                <a16:creationId xmlns:a16="http://schemas.microsoft.com/office/drawing/2014/main" id="{4ABD9AE5-B57E-4572-AFFE-43BFAC37011C}"/>
              </a:ext>
            </a:extLst>
          </p:cNvPr>
          <p:cNvSpPr/>
          <p:nvPr/>
        </p:nvSpPr>
        <p:spPr>
          <a:xfrm>
            <a:off x="1288778" y="849062"/>
            <a:ext cx="9614444" cy="2290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rgbClr val="FFFFFF"/>
                </a:solidFill>
                <a:latin typeface="Arial" panose="020B0604020202020204" pitchFamily="34" charset="0"/>
                <a:cs typeface="Arial" panose="020B0604020202020204" pitchFamily="34" charset="0"/>
              </a:rPr>
              <a:t>Ação 3 - </a:t>
            </a:r>
            <a:r>
              <a:rPr lang="pt-BR" sz="3200" dirty="0">
                <a:solidFill>
                  <a:srgbClr val="FFFFFF"/>
                </a:solidFill>
                <a:latin typeface="Arial" panose="020B0604020202020204" pitchFamily="34" charset="0"/>
                <a:cs typeface="Arial" panose="020B0604020202020204" pitchFamily="34" charset="0"/>
              </a:rPr>
              <a:t>Pesquisa de modelos inovadores de gestão  universitária: proposta de modelagem para a estruturação da universidade distrital</a:t>
            </a:r>
            <a:endParaRPr lang="pt-BR" sz="1000" dirty="0">
              <a:solidFill>
                <a:srgbClr val="FFFFFF"/>
              </a:solidFill>
              <a:latin typeface="Arial" panose="020B0604020202020204" pitchFamily="34" charset="0"/>
              <a:cs typeface="Arial" panose="020B0604020202020204" pitchFamily="34" charset="0"/>
            </a:endParaRPr>
          </a:p>
        </p:txBody>
      </p:sp>
      <p:cxnSp>
        <p:nvCxnSpPr>
          <p:cNvPr id="8" name="Conector reto 7">
            <a:extLst>
              <a:ext uri="{FF2B5EF4-FFF2-40B4-BE49-F238E27FC236}">
                <a16:creationId xmlns:a16="http://schemas.microsoft.com/office/drawing/2014/main" id="{88A76F7E-0C8A-45BD-B2F9-53133EF50F95}"/>
              </a:ext>
            </a:extLst>
          </p:cNvPr>
          <p:cNvCxnSpPr>
            <a:cxnSpLocks/>
          </p:cNvCxnSpPr>
          <p:nvPr/>
        </p:nvCxnSpPr>
        <p:spPr>
          <a:xfrm>
            <a:off x="6096000" y="3429000"/>
            <a:ext cx="0" cy="309177"/>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B5962F74-9E95-4277-8BE1-6CA4A0792B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37277" y="5605050"/>
            <a:ext cx="2117446" cy="628785"/>
          </a:xfrm>
          <a:prstGeom prst="rect">
            <a:avLst/>
          </a:prstGeom>
        </p:spPr>
      </p:pic>
    </p:spTree>
    <p:extLst>
      <p:ext uri="{BB962C8B-B14F-4D97-AF65-F5344CB8AC3E}">
        <p14:creationId xmlns:p14="http://schemas.microsoft.com/office/powerpoint/2010/main" val="2278960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descr="Padrão do plano de fundo&#10;&#10;Descrição gerada automaticamente">
            <a:extLst>
              <a:ext uri="{FF2B5EF4-FFF2-40B4-BE49-F238E27FC236}">
                <a16:creationId xmlns:a16="http://schemas.microsoft.com/office/drawing/2014/main" id="{D20A978F-3EA5-4EA4-AE1C-1A0C799F89A0}"/>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tângulo: Cantos Arredondados 9">
            <a:extLst>
              <a:ext uri="{FF2B5EF4-FFF2-40B4-BE49-F238E27FC236}">
                <a16:creationId xmlns:a16="http://schemas.microsoft.com/office/drawing/2014/main" id="{F91A860D-576B-8477-8474-1A9E63D364A3}"/>
              </a:ext>
            </a:extLst>
          </p:cNvPr>
          <p:cNvSpPr/>
          <p:nvPr/>
        </p:nvSpPr>
        <p:spPr>
          <a:xfrm>
            <a:off x="711199" y="2040342"/>
            <a:ext cx="10769602" cy="4012116"/>
          </a:xfrm>
          <a:prstGeom prst="roundRect">
            <a:avLst>
              <a:gd name="adj" fmla="val 600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t"/>
          <a:lstStyle/>
          <a:p>
            <a:pPr marL="342900" indent="-342900">
              <a:spcAft>
                <a:spcPts val="1800"/>
              </a:spcAft>
              <a:buFont typeface="Arial" panose="020B0604020202020204" pitchFamily="34" charset="0"/>
              <a:buChar char="•"/>
            </a:pPr>
            <a:endParaRPr lang="pt-BR" sz="2000" dirty="0">
              <a:solidFill>
                <a:schemeClr val="tx1"/>
              </a:solidFill>
              <a:latin typeface="Arial" panose="020B0604020202020204" pitchFamily="34" charset="0"/>
              <a:cs typeface="Arial" panose="020B0604020202020204" pitchFamily="34" charset="0"/>
            </a:endParaRPr>
          </a:p>
          <a:p>
            <a:pPr marL="342900" indent="-342900">
              <a:spcAft>
                <a:spcPts val="1800"/>
              </a:spcAft>
              <a:buFont typeface="Arial" panose="020B0604020202020204" pitchFamily="34" charset="0"/>
              <a:buChar char="•"/>
            </a:pPr>
            <a:r>
              <a:rPr lang="pt-BR" sz="2000" dirty="0">
                <a:solidFill>
                  <a:schemeClr val="tx1"/>
                </a:solidFill>
                <a:latin typeface="Arial" panose="020B0604020202020204" pitchFamily="34" charset="0"/>
                <a:cs typeface="Arial" panose="020B0604020202020204" pitchFamily="34" charset="0"/>
              </a:rPr>
              <a:t>Na perspectiva de uma gestão inovadora, a </a:t>
            </a:r>
            <a:r>
              <a:rPr lang="pt-BR" sz="2000" dirty="0" err="1">
                <a:solidFill>
                  <a:schemeClr val="tx1"/>
                </a:solidFill>
                <a:latin typeface="Arial" panose="020B0604020202020204" pitchFamily="34" charset="0"/>
                <a:cs typeface="Arial" panose="020B0604020202020204" pitchFamily="34" charset="0"/>
              </a:rPr>
              <a:t>UnDF</a:t>
            </a:r>
            <a:r>
              <a:rPr lang="pt-BR" sz="2000" dirty="0">
                <a:solidFill>
                  <a:schemeClr val="tx1"/>
                </a:solidFill>
                <a:latin typeface="Arial" panose="020B0604020202020204" pitchFamily="34" charset="0"/>
                <a:cs typeface="Arial" panose="020B0604020202020204" pitchFamily="34" charset="0"/>
              </a:rPr>
              <a:t> assume o compromisso de formular, incrementar e avaliar políticas institucionais igualmente inovadoras e estruturantes da indissociabilidade entre ensino, pesquisa e extensão. Nesta direção é que estão sendo construídos e consolidados os produtos gerados pelas Comissões Temáticas 1, 2, 3 e 4. (CEBRASPE, 2022 e), de forma que neste relatório apresentamos a síntese do pertencente à atividade 3.3. </a:t>
            </a:r>
          </a:p>
          <a:p>
            <a:pPr marL="342900" indent="-342900">
              <a:spcAft>
                <a:spcPts val="1800"/>
              </a:spcAft>
              <a:buFont typeface="Arial" panose="020B0604020202020204" pitchFamily="34" charset="0"/>
              <a:buChar char="•"/>
            </a:pPr>
            <a:r>
              <a:rPr lang="pt-BR" sz="2000" dirty="0">
                <a:solidFill>
                  <a:schemeClr val="tx1"/>
                </a:solidFill>
                <a:latin typeface="Arial" panose="020B0604020202020204" pitchFamily="34" charset="0"/>
                <a:cs typeface="Arial" panose="020B0604020202020204" pitchFamily="34" charset="0"/>
              </a:rPr>
              <a:t>Reforça- se, porém, que a visão integral e articulada das proposições das políticas de gestão ocorrerá apenas com a entrega de todos os produtos, englobando as quatro comissões, cujas políticas estarão refletidas no PDI. </a:t>
            </a:r>
          </a:p>
        </p:txBody>
      </p:sp>
      <p:sp>
        <p:nvSpPr>
          <p:cNvPr id="4" name="Retângulo: Cantos Arredondados 3">
            <a:extLst>
              <a:ext uri="{FF2B5EF4-FFF2-40B4-BE49-F238E27FC236}">
                <a16:creationId xmlns:a16="http://schemas.microsoft.com/office/drawing/2014/main" id="{15854B55-53EC-44C5-8B38-B18723D169E4}"/>
              </a:ext>
            </a:extLst>
          </p:cNvPr>
          <p:cNvSpPr/>
          <p:nvPr/>
        </p:nvSpPr>
        <p:spPr>
          <a:xfrm>
            <a:off x="2995613" y="1600118"/>
            <a:ext cx="5943600" cy="880446"/>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a:extLst>
              <a:ext uri="{FF2B5EF4-FFF2-40B4-BE49-F238E27FC236}">
                <a16:creationId xmlns:a16="http://schemas.microsoft.com/office/drawing/2014/main" id="{6395ADE5-F71E-4C9B-BA40-B686CDD6EAE7}"/>
              </a:ext>
            </a:extLst>
          </p:cNvPr>
          <p:cNvSpPr txBox="1"/>
          <p:nvPr/>
        </p:nvSpPr>
        <p:spPr>
          <a:xfrm>
            <a:off x="3119438" y="1740628"/>
            <a:ext cx="5695950" cy="584775"/>
          </a:xfrm>
          <a:prstGeom prst="rect">
            <a:avLst/>
          </a:prstGeom>
          <a:noFill/>
        </p:spPr>
        <p:txBody>
          <a:bodyPr wrap="square" rtlCol="0">
            <a:spAutoFit/>
          </a:bodyPr>
          <a:lstStyle/>
          <a:p>
            <a:pPr algn="ctr"/>
            <a:r>
              <a:rPr lang="pt-BR" sz="3200" b="1" dirty="0">
                <a:solidFill>
                  <a:srgbClr val="FFFFFF"/>
                </a:solidFill>
                <a:latin typeface="Arial" panose="020B0604020202020204" pitchFamily="34" charset="0"/>
                <a:cs typeface="Arial" panose="020B0604020202020204" pitchFamily="34" charset="0"/>
              </a:rPr>
              <a:t>Considerações finais</a:t>
            </a:r>
            <a:endParaRPr lang="pt-BR" sz="3200" b="1" i="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278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Fundo azul com letras brancas&#10;&#10;Descrição gerada automaticamente com confiança média">
            <a:extLst>
              <a:ext uri="{FF2B5EF4-FFF2-40B4-BE49-F238E27FC236}">
                <a16:creationId xmlns:a16="http://schemas.microsoft.com/office/drawing/2014/main" id="{D7CC63A6-EFE2-428D-820F-420CACFAA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m 2">
            <a:extLst>
              <a:ext uri="{FF2B5EF4-FFF2-40B4-BE49-F238E27FC236}">
                <a16:creationId xmlns:a16="http://schemas.microsoft.com/office/drawing/2014/main" id="{267CF303-F66F-422B-A05A-C414EACFF4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44411" y="2641601"/>
            <a:ext cx="5303178" cy="1574800"/>
          </a:xfrm>
          <a:prstGeom prst="rect">
            <a:avLst/>
          </a:prstGeom>
        </p:spPr>
      </p:pic>
    </p:spTree>
    <p:extLst>
      <p:ext uri="{BB962C8B-B14F-4D97-AF65-F5344CB8AC3E}">
        <p14:creationId xmlns:p14="http://schemas.microsoft.com/office/powerpoint/2010/main" val="242510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4E57D-CD11-4CE3-A9C3-D2BC4AEDE706}"/>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88B4C66D-F19D-44B0-B891-B8262C1632B7}"/>
              </a:ext>
            </a:extLst>
          </p:cNvPr>
          <p:cNvSpPr>
            <a:spLocks noGrp="1"/>
          </p:cNvSpPr>
          <p:nvPr>
            <p:ph type="subTitle" idx="1"/>
          </p:nvPr>
        </p:nvSpPr>
        <p:spPr/>
        <p:txBody>
          <a:bodyPr/>
          <a:lstStyle/>
          <a:p>
            <a:endParaRPr lang="pt-BR"/>
          </a:p>
        </p:txBody>
      </p:sp>
      <p:pic>
        <p:nvPicPr>
          <p:cNvPr id="4" name="Imagem 3" descr="Padrão do plano de fundo&#10;&#10;Descrição gerada automaticamente">
            <a:extLst>
              <a:ext uri="{FF2B5EF4-FFF2-40B4-BE49-F238E27FC236}">
                <a16:creationId xmlns:a16="http://schemas.microsoft.com/office/drawing/2014/main" id="{70DE1B4D-376E-46A4-BBD5-E4E19CE8F7B9}"/>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tângulo: Cantos Arredondados 5">
            <a:extLst>
              <a:ext uri="{FF2B5EF4-FFF2-40B4-BE49-F238E27FC236}">
                <a16:creationId xmlns:a16="http://schemas.microsoft.com/office/drawing/2014/main" id="{26B635B5-2EC6-4C4D-891F-18EFA4EE9B7C}"/>
              </a:ext>
            </a:extLst>
          </p:cNvPr>
          <p:cNvSpPr/>
          <p:nvPr/>
        </p:nvSpPr>
        <p:spPr>
          <a:xfrm>
            <a:off x="3124200" y="508001"/>
            <a:ext cx="5943600" cy="880446"/>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a:extLst>
              <a:ext uri="{FF2B5EF4-FFF2-40B4-BE49-F238E27FC236}">
                <a16:creationId xmlns:a16="http://schemas.microsoft.com/office/drawing/2014/main" id="{DC16BC4E-8DDE-4EC7-A9E9-1A0E382E9B59}"/>
              </a:ext>
            </a:extLst>
          </p:cNvPr>
          <p:cNvSpPr txBox="1"/>
          <p:nvPr/>
        </p:nvSpPr>
        <p:spPr>
          <a:xfrm>
            <a:off x="3248025" y="648511"/>
            <a:ext cx="5695950" cy="584775"/>
          </a:xfrm>
          <a:prstGeom prst="rect">
            <a:avLst/>
          </a:prstGeom>
          <a:noFill/>
        </p:spPr>
        <p:txBody>
          <a:bodyPr wrap="square" rtlCol="0">
            <a:spAutoFit/>
          </a:bodyPr>
          <a:lstStyle/>
          <a:p>
            <a:pPr algn="ctr"/>
            <a:r>
              <a:rPr lang="pt-BR" sz="3200" b="1" dirty="0">
                <a:solidFill>
                  <a:srgbClr val="FFFFFF"/>
                </a:solidFill>
                <a:latin typeface="Arial" panose="020B0604020202020204" pitchFamily="34" charset="0"/>
                <a:cs typeface="Arial" panose="020B0604020202020204" pitchFamily="34" charset="0"/>
              </a:rPr>
              <a:t>Produtos contemplados</a:t>
            </a:r>
            <a:endParaRPr lang="pt-BR" sz="3200" b="1" i="1" dirty="0">
              <a:solidFill>
                <a:srgbClr val="FFFFFF"/>
              </a:solidFill>
              <a:latin typeface="Arial" panose="020B0604020202020204" pitchFamily="34" charset="0"/>
              <a:cs typeface="Arial" panose="020B0604020202020204" pitchFamily="34" charset="0"/>
            </a:endParaRPr>
          </a:p>
        </p:txBody>
      </p:sp>
      <p:graphicFrame>
        <p:nvGraphicFramePr>
          <p:cNvPr id="8" name="Tabela 4">
            <a:extLst>
              <a:ext uri="{FF2B5EF4-FFF2-40B4-BE49-F238E27FC236}">
                <a16:creationId xmlns:a16="http://schemas.microsoft.com/office/drawing/2014/main" id="{EF1EC0C1-9E41-6B14-6993-EB966ABA7375}"/>
              </a:ext>
            </a:extLst>
          </p:cNvPr>
          <p:cNvGraphicFramePr>
            <a:graphicFrameLocks/>
          </p:cNvGraphicFramePr>
          <p:nvPr>
            <p:extLst>
              <p:ext uri="{D42A27DB-BD31-4B8C-83A1-F6EECF244321}">
                <p14:modId xmlns:p14="http://schemas.microsoft.com/office/powerpoint/2010/main" val="2615491239"/>
              </p:ext>
            </p:extLst>
          </p:nvPr>
        </p:nvGraphicFramePr>
        <p:xfrm>
          <a:off x="762611" y="1771693"/>
          <a:ext cx="10666778" cy="3191015"/>
        </p:xfrm>
        <a:graphic>
          <a:graphicData uri="http://schemas.openxmlformats.org/drawingml/2006/table">
            <a:tbl>
              <a:tblPr firstRow="1" bandRow="1">
                <a:tableStyleId>{7DF18680-E054-41AD-8BC1-D1AEF772440D}</a:tableStyleId>
              </a:tblPr>
              <a:tblGrid>
                <a:gridCol w="6265206">
                  <a:extLst>
                    <a:ext uri="{9D8B030D-6E8A-4147-A177-3AD203B41FA5}">
                      <a16:colId xmlns:a16="http://schemas.microsoft.com/office/drawing/2014/main" val="5112150"/>
                    </a:ext>
                  </a:extLst>
                </a:gridCol>
                <a:gridCol w="1495449">
                  <a:extLst>
                    <a:ext uri="{9D8B030D-6E8A-4147-A177-3AD203B41FA5}">
                      <a16:colId xmlns:a16="http://schemas.microsoft.com/office/drawing/2014/main" val="3879978829"/>
                    </a:ext>
                  </a:extLst>
                </a:gridCol>
                <a:gridCol w="2906123">
                  <a:extLst>
                    <a:ext uri="{9D8B030D-6E8A-4147-A177-3AD203B41FA5}">
                      <a16:colId xmlns:a16="http://schemas.microsoft.com/office/drawing/2014/main" val="2515837975"/>
                    </a:ext>
                  </a:extLst>
                </a:gridCol>
              </a:tblGrid>
              <a:tr h="0">
                <a:tc>
                  <a:txBody>
                    <a:bodyPr/>
                    <a:lstStyle/>
                    <a:p>
                      <a:pPr algn="ctr">
                        <a:lnSpc>
                          <a:spcPct val="150000"/>
                        </a:lnSpc>
                      </a:pPr>
                      <a:r>
                        <a:rPr lang="pt-BR" sz="1200" dirty="0">
                          <a:solidFill>
                            <a:srgbClr val="085996"/>
                          </a:solidFill>
                          <a:latin typeface="Arial" panose="020B0604020202020204" pitchFamily="34" charset="0"/>
                          <a:cs typeface="Arial" panose="020B0604020202020204" pitchFamily="34" charset="0"/>
                        </a:rPr>
                        <a:t>PRODUTO(S)</a:t>
                      </a:r>
                    </a:p>
                  </a:txBody>
                  <a:tcPr marL="144000" marR="144000" marT="144000" marB="144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50000"/>
                        </a:lnSpc>
                      </a:pPr>
                      <a:r>
                        <a:rPr lang="pt-BR" sz="1200" dirty="0">
                          <a:solidFill>
                            <a:srgbClr val="085996"/>
                          </a:solidFill>
                          <a:latin typeface="Arial" panose="020B0604020202020204" pitchFamily="34" charset="0"/>
                          <a:cs typeface="Arial" panose="020B0604020202020204" pitchFamily="34" charset="0"/>
                        </a:rPr>
                        <a:t>COMISSÃO</a:t>
                      </a:r>
                    </a:p>
                  </a:txBody>
                  <a:tcPr marL="144000" marR="144000" marT="144000" marB="14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50000"/>
                        </a:lnSpc>
                      </a:pPr>
                      <a:r>
                        <a:rPr lang="pt-BR" sz="1200" dirty="0">
                          <a:solidFill>
                            <a:srgbClr val="085996"/>
                          </a:solidFill>
                          <a:latin typeface="Arial" panose="020B0604020202020204" pitchFamily="34" charset="0"/>
                          <a:cs typeface="Arial" panose="020B0604020202020204" pitchFamily="34" charset="0"/>
                        </a:rPr>
                        <a:t>CONSULTOR RESPONSÁVEL</a:t>
                      </a:r>
                    </a:p>
                  </a:txBody>
                  <a:tcPr marL="144000" marR="144000" marT="144000" marB="144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96105722"/>
                  </a:ext>
                </a:extLst>
              </a:tr>
              <a:tr h="410351">
                <a:tc>
                  <a:txBody>
                    <a:bodyPr/>
                    <a:lstStyle/>
                    <a:p>
                      <a:pPr algn="just">
                        <a:lnSpc>
                          <a:spcPct val="150000"/>
                        </a:lnSpc>
                      </a:pPr>
                      <a:r>
                        <a:rPr lang="pt-BR" sz="1200" dirty="0">
                          <a:solidFill>
                            <a:schemeClr val="bg1"/>
                          </a:solidFill>
                          <a:latin typeface="Arial" panose="020B0604020202020204" pitchFamily="34" charset="0"/>
                          <a:cs typeface="Arial" panose="020B0604020202020204" pitchFamily="34" charset="0"/>
                        </a:rPr>
                        <a:t>Documento contendo proposta de organização administrativa</a:t>
                      </a:r>
                    </a:p>
                  </a:txBody>
                  <a:tcPr marL="144000" marR="144000" marT="144000" marB="14400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rgbClr val="085996"/>
                    </a:solidFill>
                  </a:tcPr>
                </a:tc>
                <a:tc rowSpan="4">
                  <a:txBody>
                    <a:bodyPr/>
                    <a:lstStyle/>
                    <a:p>
                      <a:pPr algn="ctr">
                        <a:lnSpc>
                          <a:spcPct val="150000"/>
                        </a:lnSpc>
                      </a:pPr>
                      <a:r>
                        <a:rPr lang="pt-BR" sz="1200" dirty="0">
                          <a:solidFill>
                            <a:schemeClr val="bg1"/>
                          </a:solidFill>
                          <a:latin typeface="Arial" panose="020B0604020202020204" pitchFamily="34" charset="0"/>
                          <a:cs typeface="Arial" panose="020B0604020202020204" pitchFamily="34" charset="0"/>
                        </a:rPr>
                        <a:t>Políticas de Gestão</a:t>
                      </a:r>
                    </a:p>
                  </a:txBody>
                  <a:tcPr marL="144000" marR="144000" marT="144000" marB="14400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5996"/>
                    </a:solidFill>
                  </a:tcPr>
                </a:tc>
                <a:tc>
                  <a:txBody>
                    <a:bodyPr/>
                    <a:lstStyle/>
                    <a:p>
                      <a:pPr algn="ctr">
                        <a:lnSpc>
                          <a:spcPct val="150000"/>
                        </a:lnSpc>
                      </a:pPr>
                      <a:r>
                        <a:rPr lang="pt-BR" sz="1200" dirty="0">
                          <a:solidFill>
                            <a:schemeClr val="bg1"/>
                          </a:solidFill>
                          <a:latin typeface="Arial" panose="020B0604020202020204" pitchFamily="34" charset="0"/>
                          <a:cs typeface="Arial" panose="020B0604020202020204" pitchFamily="34" charset="0"/>
                        </a:rPr>
                        <a:t>Maria Clara Schneider</a:t>
                      </a:r>
                    </a:p>
                  </a:txBody>
                  <a:tcPr marL="144000" marR="144000" marT="144000" marB="14400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rgbClr val="085996"/>
                    </a:solidFill>
                  </a:tcPr>
                </a:tc>
                <a:extLst>
                  <a:ext uri="{0D108BD9-81ED-4DB2-BD59-A6C34878D82A}">
                    <a16:rowId xmlns:a16="http://schemas.microsoft.com/office/drawing/2014/main" val="4144708588"/>
                  </a:ext>
                </a:extLst>
              </a:tr>
              <a:tr h="410351">
                <a:tc>
                  <a:txBody>
                    <a:bodyPr/>
                    <a:lstStyle/>
                    <a:p>
                      <a:pPr algn="just">
                        <a:lnSpc>
                          <a:spcPct val="150000"/>
                        </a:lnSpc>
                      </a:pPr>
                      <a:r>
                        <a:rPr lang="pt-BR" sz="1200" dirty="0">
                          <a:solidFill>
                            <a:schemeClr val="bg1"/>
                          </a:solidFill>
                          <a:latin typeface="Arial" panose="020B0604020202020204" pitchFamily="34" charset="0"/>
                          <a:cs typeface="Arial" panose="020B0604020202020204" pitchFamily="34" charset="0"/>
                        </a:rPr>
                        <a:t>Documento contendo proposta de políticas voltadas para o corpo docente, incluindo proposta de formação continuada</a:t>
                      </a:r>
                    </a:p>
                  </a:txBody>
                  <a:tcPr marL="144000" marR="144000" marT="144000" marB="144000">
                    <a:lnL w="12700" cap="flat" cmpd="sng" algn="ctr">
                      <a:solidFill>
                        <a:schemeClr val="tx1"/>
                      </a:solidFill>
                      <a:prstDash val="solid"/>
                      <a:round/>
                      <a:headEnd type="none" w="med" len="med"/>
                      <a:tailEnd type="none" w="med" len="med"/>
                    </a:lnL>
                    <a:solidFill>
                      <a:srgbClr val="05385F"/>
                    </a:solidFill>
                  </a:tcPr>
                </a:tc>
                <a:tc vMerge="1">
                  <a:txBody>
                    <a:bodyPr/>
                    <a:lstStyle/>
                    <a:p>
                      <a:pPr algn="ctr"/>
                      <a:r>
                        <a:rPr lang="pt-BR" sz="1600" dirty="0"/>
                        <a:t>Planejamento e </a:t>
                      </a:r>
                    </a:p>
                    <a:p>
                      <a:pPr algn="ctr"/>
                      <a:r>
                        <a:rPr lang="pt-BR" sz="1600" dirty="0"/>
                        <a:t>Desenvolvimento </a:t>
                      </a:r>
                    </a:p>
                    <a:p>
                      <a:pPr algn="ctr"/>
                      <a:r>
                        <a:rPr lang="pt-BR" sz="1600" dirty="0"/>
                        <a:t>Institucional</a:t>
                      </a:r>
                    </a:p>
                  </a:txBody>
                  <a:tcPr anchor="ctr"/>
                </a:tc>
                <a:tc>
                  <a:txBody>
                    <a:bodyPr/>
                    <a:lstStyle/>
                    <a:p>
                      <a:pPr algn="ctr">
                        <a:lnSpc>
                          <a:spcPct val="150000"/>
                        </a:lnSpc>
                      </a:pPr>
                      <a:r>
                        <a:rPr lang="pt-BR" sz="1200" dirty="0">
                          <a:solidFill>
                            <a:schemeClr val="bg1"/>
                          </a:solidFill>
                          <a:latin typeface="Arial" panose="020B0604020202020204" pitchFamily="34" charset="0"/>
                          <a:cs typeface="Arial" panose="020B0604020202020204" pitchFamily="34" charset="0"/>
                        </a:rPr>
                        <a:t>Isaac Costa</a:t>
                      </a:r>
                    </a:p>
                  </a:txBody>
                  <a:tcPr marL="144000" marR="144000" marT="144000" marB="144000" anchor="ctr">
                    <a:lnR w="12700" cap="flat" cmpd="sng" algn="ctr">
                      <a:solidFill>
                        <a:schemeClr val="tx1"/>
                      </a:solidFill>
                      <a:prstDash val="solid"/>
                      <a:round/>
                      <a:headEnd type="none" w="med" len="med"/>
                      <a:tailEnd type="none" w="med" len="med"/>
                    </a:lnR>
                    <a:solidFill>
                      <a:srgbClr val="05385F"/>
                    </a:solidFill>
                  </a:tcPr>
                </a:tc>
                <a:extLst>
                  <a:ext uri="{0D108BD9-81ED-4DB2-BD59-A6C34878D82A}">
                    <a16:rowId xmlns:a16="http://schemas.microsoft.com/office/drawing/2014/main" val="3182666011"/>
                  </a:ext>
                </a:extLst>
              </a:tr>
              <a:tr h="410351">
                <a:tc>
                  <a:txBody>
                    <a:bodyPr/>
                    <a:lstStyle/>
                    <a:p>
                      <a:pPr algn="just">
                        <a:lnSpc>
                          <a:spcPct val="150000"/>
                        </a:lnSpc>
                      </a:pPr>
                      <a:r>
                        <a:rPr lang="pt-BR" sz="1200" dirty="0">
                          <a:solidFill>
                            <a:schemeClr val="bg1"/>
                          </a:solidFill>
                          <a:latin typeface="Arial" panose="020B0604020202020204" pitchFamily="34" charset="0"/>
                          <a:cs typeface="Arial" panose="020B0604020202020204" pitchFamily="34" charset="0"/>
                        </a:rPr>
                        <a:t>Documento contendo proposta de política e instrumentos de seleção de tutores, docentes, preceptores coordenadores</a:t>
                      </a:r>
                    </a:p>
                  </a:txBody>
                  <a:tcPr marL="144000" marR="144000" marT="144000" marB="144000">
                    <a:lnL w="12700" cap="flat" cmpd="sng" algn="ctr">
                      <a:solidFill>
                        <a:schemeClr val="tx1"/>
                      </a:solidFill>
                      <a:prstDash val="solid"/>
                      <a:round/>
                      <a:headEnd type="none" w="med" len="med"/>
                      <a:tailEnd type="none" w="med" len="med"/>
                    </a:lnL>
                    <a:solidFill>
                      <a:srgbClr val="085996"/>
                    </a:solidFill>
                  </a:tcPr>
                </a:tc>
                <a:tc vMerge="1">
                  <a:txBody>
                    <a:bodyPr/>
                    <a:lstStyle/>
                    <a:p>
                      <a:pPr algn="ctr"/>
                      <a:r>
                        <a:rPr lang="pt-BR" sz="1600" dirty="0"/>
                        <a:t>Planejamento e </a:t>
                      </a:r>
                    </a:p>
                    <a:p>
                      <a:pPr algn="ctr"/>
                      <a:r>
                        <a:rPr lang="pt-BR" sz="1600" dirty="0"/>
                        <a:t>Desenvolvimento </a:t>
                      </a:r>
                    </a:p>
                    <a:p>
                      <a:pPr algn="ctr"/>
                      <a:r>
                        <a:rPr lang="pt-BR" sz="1600" dirty="0"/>
                        <a:t>Institucional</a:t>
                      </a:r>
                    </a:p>
                  </a:txBody>
                  <a:tcPr anchor="ctr"/>
                </a:tc>
                <a:tc>
                  <a:txBody>
                    <a:bodyPr/>
                    <a:lstStyle/>
                    <a:p>
                      <a:pPr algn="ctr">
                        <a:lnSpc>
                          <a:spcPct val="150000"/>
                        </a:lnSpc>
                      </a:pPr>
                      <a:r>
                        <a:rPr lang="pt-BR" sz="1200" dirty="0">
                          <a:solidFill>
                            <a:schemeClr val="bg1"/>
                          </a:solidFill>
                          <a:latin typeface="Arial" panose="020B0604020202020204" pitchFamily="34" charset="0"/>
                          <a:cs typeface="Arial" panose="020B0604020202020204" pitchFamily="34" charset="0"/>
                        </a:rPr>
                        <a:t>Isaac Costa</a:t>
                      </a:r>
                    </a:p>
                  </a:txBody>
                  <a:tcPr marL="144000" marR="144000" marT="144000" marB="144000" anchor="ctr">
                    <a:lnR w="12700" cap="flat" cmpd="sng" algn="ctr">
                      <a:solidFill>
                        <a:schemeClr val="tx1"/>
                      </a:solidFill>
                      <a:prstDash val="solid"/>
                      <a:round/>
                      <a:headEnd type="none" w="med" len="med"/>
                      <a:tailEnd type="none" w="med" len="med"/>
                    </a:lnR>
                    <a:solidFill>
                      <a:srgbClr val="085996"/>
                    </a:solidFill>
                  </a:tcPr>
                </a:tc>
                <a:extLst>
                  <a:ext uri="{0D108BD9-81ED-4DB2-BD59-A6C34878D82A}">
                    <a16:rowId xmlns:a16="http://schemas.microsoft.com/office/drawing/2014/main" val="2949729964"/>
                  </a:ext>
                </a:extLst>
              </a:tr>
              <a:tr h="0">
                <a:tc>
                  <a:txBody>
                    <a:bodyPr/>
                    <a:lstStyle/>
                    <a:p>
                      <a:pPr algn="just">
                        <a:lnSpc>
                          <a:spcPct val="150000"/>
                        </a:lnSpc>
                      </a:pPr>
                      <a:r>
                        <a:rPr lang="pt-BR" sz="1200" dirty="0">
                          <a:solidFill>
                            <a:schemeClr val="bg1"/>
                          </a:solidFill>
                          <a:latin typeface="Arial" panose="020B0604020202020204" pitchFamily="34" charset="0"/>
                          <a:cs typeface="Arial" panose="020B0604020202020204" pitchFamily="34" charset="0"/>
                        </a:rPr>
                        <a:t>Documento contendo proposição de políticas e ações para extensão</a:t>
                      </a:r>
                    </a:p>
                  </a:txBody>
                  <a:tcPr marL="144000" marR="144000" marT="144000" marB="144000">
                    <a:lnL w="12700" cap="flat" cmpd="sng" algn="ctr">
                      <a:solidFill>
                        <a:schemeClr val="tx1"/>
                      </a:solidFill>
                      <a:prstDash val="solid"/>
                      <a:round/>
                      <a:headEnd type="none" w="med" len="med"/>
                      <a:tailEnd type="none" w="med" len="med"/>
                    </a:lnL>
                    <a:solidFill>
                      <a:srgbClr val="05385F"/>
                    </a:solidFill>
                  </a:tcPr>
                </a:tc>
                <a:tc vMerge="1">
                  <a:txBody>
                    <a:bodyPr/>
                    <a:lstStyle/>
                    <a:p>
                      <a:pPr algn="ctr">
                        <a:lnSpc>
                          <a:spcPct val="150000"/>
                        </a:lnSpc>
                      </a:pPr>
                      <a:r>
                        <a:rPr lang="pt-BR" sz="1200" dirty="0">
                          <a:solidFill>
                            <a:schemeClr val="bg1"/>
                          </a:solidFill>
                          <a:latin typeface="Arial" panose="020B0604020202020204" pitchFamily="34" charset="0"/>
                          <a:cs typeface="Arial" panose="020B0604020202020204" pitchFamily="34" charset="0"/>
                        </a:rPr>
                        <a:t>Políticas </a:t>
                      </a:r>
                    </a:p>
                    <a:p>
                      <a:pPr algn="ctr">
                        <a:lnSpc>
                          <a:spcPct val="150000"/>
                        </a:lnSpc>
                      </a:pPr>
                      <a:r>
                        <a:rPr lang="pt-BR" sz="1200" dirty="0">
                          <a:solidFill>
                            <a:schemeClr val="bg1"/>
                          </a:solidFill>
                          <a:latin typeface="Arial" panose="020B0604020202020204" pitchFamily="34" charset="0"/>
                          <a:cs typeface="Arial" panose="020B0604020202020204" pitchFamily="34" charset="0"/>
                        </a:rPr>
                        <a:t>Acadêmicas</a:t>
                      </a:r>
                    </a:p>
                    <a:p>
                      <a:pPr algn="ctr">
                        <a:lnSpc>
                          <a:spcPct val="150000"/>
                        </a:lnSpc>
                      </a:pPr>
                      <a:endParaRPr lang="pt-BR" sz="1200" dirty="0">
                        <a:solidFill>
                          <a:schemeClr val="bg1"/>
                        </a:solidFill>
                        <a:latin typeface="Arial" panose="020B0604020202020204" pitchFamily="34" charset="0"/>
                        <a:cs typeface="Arial" panose="020B0604020202020204" pitchFamily="34" charset="0"/>
                      </a:endParaRPr>
                    </a:p>
                  </a:txBody>
                  <a:tcPr marL="144000" marR="144000" marT="144000" marB="144000" anchor="ctr">
                    <a:lnB w="12700" cap="flat" cmpd="sng" algn="ctr">
                      <a:solidFill>
                        <a:schemeClr val="tx1"/>
                      </a:solidFill>
                      <a:prstDash val="solid"/>
                      <a:round/>
                      <a:headEnd type="none" w="med" len="med"/>
                      <a:tailEnd type="none" w="med" len="med"/>
                    </a:lnB>
                    <a:solidFill>
                      <a:srgbClr val="05385F"/>
                    </a:solidFill>
                  </a:tcPr>
                </a:tc>
                <a:tc>
                  <a:txBody>
                    <a:bodyPr/>
                    <a:lstStyle/>
                    <a:p>
                      <a:pPr algn="ctr">
                        <a:lnSpc>
                          <a:spcPct val="150000"/>
                        </a:lnSpc>
                      </a:pPr>
                      <a:r>
                        <a:rPr lang="pt-BR" sz="1200" dirty="0">
                          <a:solidFill>
                            <a:schemeClr val="bg1"/>
                          </a:solidFill>
                          <a:latin typeface="Arial" panose="020B0604020202020204" pitchFamily="34" charset="0"/>
                          <a:cs typeface="Arial" panose="020B0604020202020204" pitchFamily="34" charset="0"/>
                        </a:rPr>
                        <a:t>Mário Cesar Barreto</a:t>
                      </a:r>
                    </a:p>
                  </a:txBody>
                  <a:tcPr marL="144000" marR="144000" marT="144000" marB="144000" anchor="ctr">
                    <a:lnR w="12700" cap="flat" cmpd="sng" algn="ctr">
                      <a:solidFill>
                        <a:schemeClr val="tx1"/>
                      </a:solidFill>
                      <a:prstDash val="solid"/>
                      <a:round/>
                      <a:headEnd type="none" w="med" len="med"/>
                      <a:tailEnd type="none" w="med" len="med"/>
                    </a:lnR>
                    <a:solidFill>
                      <a:srgbClr val="05385F"/>
                    </a:solidFill>
                  </a:tcPr>
                </a:tc>
                <a:extLst>
                  <a:ext uri="{0D108BD9-81ED-4DB2-BD59-A6C34878D82A}">
                    <a16:rowId xmlns:a16="http://schemas.microsoft.com/office/drawing/2014/main" val="3508733654"/>
                  </a:ext>
                </a:extLst>
              </a:tr>
            </a:tbl>
          </a:graphicData>
        </a:graphic>
      </p:graphicFrame>
    </p:spTree>
    <p:extLst>
      <p:ext uri="{BB962C8B-B14F-4D97-AF65-F5344CB8AC3E}">
        <p14:creationId xmlns:p14="http://schemas.microsoft.com/office/powerpoint/2010/main" val="1779697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Padrão do plano de fundo&#10;&#10;Descrição gerada automaticamente">
            <a:extLst>
              <a:ext uri="{FF2B5EF4-FFF2-40B4-BE49-F238E27FC236}">
                <a16:creationId xmlns:a16="http://schemas.microsoft.com/office/drawing/2014/main" id="{8A91E801-C8C4-430F-97FB-F54CF65E1EEB}"/>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B7FCECB2-724D-47FA-A0C5-D25E845CDAA7}"/>
              </a:ext>
            </a:extLst>
          </p:cNvPr>
          <p:cNvSpPr>
            <a:spLocks noGrp="1"/>
          </p:cNvSpPr>
          <p:nvPr>
            <p:ph type="title"/>
          </p:nvPr>
        </p:nvSpPr>
        <p:spPr>
          <a:xfrm>
            <a:off x="500269" y="201131"/>
            <a:ext cx="10515600" cy="931862"/>
          </a:xfrm>
        </p:spPr>
        <p:txBody>
          <a:bodyPr/>
          <a:lstStyle/>
          <a:p>
            <a:pPr algn="ctr"/>
            <a:r>
              <a:rPr lang="pt-BR" sz="3200" b="1" dirty="0"/>
              <a:t>Introdução</a:t>
            </a:r>
            <a:endParaRPr lang="pt-BR" b="1" dirty="0"/>
          </a:p>
        </p:txBody>
      </p:sp>
      <p:sp>
        <p:nvSpPr>
          <p:cNvPr id="5" name="CaixaDeTexto 4">
            <a:extLst>
              <a:ext uri="{FF2B5EF4-FFF2-40B4-BE49-F238E27FC236}">
                <a16:creationId xmlns:a16="http://schemas.microsoft.com/office/drawing/2014/main" id="{E66D7F32-B097-4B13-B346-52526E449C81}"/>
              </a:ext>
            </a:extLst>
          </p:cNvPr>
          <p:cNvSpPr txBox="1"/>
          <p:nvPr/>
        </p:nvSpPr>
        <p:spPr>
          <a:xfrm>
            <a:off x="9219584" y="6349092"/>
            <a:ext cx="2209805" cy="307777"/>
          </a:xfrm>
          <a:prstGeom prst="rect">
            <a:avLst/>
          </a:prstGeom>
          <a:noFill/>
        </p:spPr>
        <p:txBody>
          <a:bodyPr wrap="square" rtlCol="0">
            <a:spAutoFit/>
          </a:bodyPr>
          <a:lstStyle/>
          <a:p>
            <a:r>
              <a:rPr lang="pt-BR" sz="1400" dirty="0"/>
              <a:t>Fonte: </a:t>
            </a:r>
            <a:r>
              <a:rPr lang="pt-BR" sz="1400" dirty="0" err="1"/>
              <a:t>Cebraspe</a:t>
            </a:r>
            <a:r>
              <a:rPr lang="pt-BR" sz="1400" dirty="0"/>
              <a:t> (2021a)</a:t>
            </a:r>
            <a:endParaRPr lang="pt-BR" dirty="0"/>
          </a:p>
        </p:txBody>
      </p:sp>
      <p:graphicFrame>
        <p:nvGraphicFramePr>
          <p:cNvPr id="6" name="Tabela 4">
            <a:extLst>
              <a:ext uri="{FF2B5EF4-FFF2-40B4-BE49-F238E27FC236}">
                <a16:creationId xmlns:a16="http://schemas.microsoft.com/office/drawing/2014/main" id="{A76DEC81-4EBD-41F3-92EF-FA3B53A116A1}"/>
              </a:ext>
            </a:extLst>
          </p:cNvPr>
          <p:cNvGraphicFramePr>
            <a:graphicFrameLocks/>
          </p:cNvGraphicFramePr>
          <p:nvPr>
            <p:extLst>
              <p:ext uri="{D42A27DB-BD31-4B8C-83A1-F6EECF244321}">
                <p14:modId xmlns:p14="http://schemas.microsoft.com/office/powerpoint/2010/main" val="2941211365"/>
              </p:ext>
            </p:extLst>
          </p:nvPr>
        </p:nvGraphicFramePr>
        <p:xfrm>
          <a:off x="762611" y="1283450"/>
          <a:ext cx="10666778" cy="5365410"/>
        </p:xfrm>
        <a:graphic>
          <a:graphicData uri="http://schemas.openxmlformats.org/drawingml/2006/table">
            <a:tbl>
              <a:tblPr firstRow="1" bandRow="1">
                <a:tableStyleId>{7DF18680-E054-41AD-8BC1-D1AEF772440D}</a:tableStyleId>
              </a:tblPr>
              <a:tblGrid>
                <a:gridCol w="2822418">
                  <a:extLst>
                    <a:ext uri="{9D8B030D-6E8A-4147-A177-3AD203B41FA5}">
                      <a16:colId xmlns:a16="http://schemas.microsoft.com/office/drawing/2014/main" val="5112150"/>
                    </a:ext>
                  </a:extLst>
                </a:gridCol>
                <a:gridCol w="7844360">
                  <a:extLst>
                    <a:ext uri="{9D8B030D-6E8A-4147-A177-3AD203B41FA5}">
                      <a16:colId xmlns:a16="http://schemas.microsoft.com/office/drawing/2014/main" val="2515837975"/>
                    </a:ext>
                  </a:extLst>
                </a:gridCol>
              </a:tblGrid>
              <a:tr h="487551">
                <a:tc gridSpan="2">
                  <a:txBody>
                    <a:bodyPr/>
                    <a:lstStyle/>
                    <a:p>
                      <a:pPr algn="ctr">
                        <a:lnSpc>
                          <a:spcPct val="150000"/>
                        </a:lnSpc>
                      </a:pPr>
                      <a:r>
                        <a:rPr lang="pt-BR" sz="1200" dirty="0">
                          <a:solidFill>
                            <a:schemeClr val="bg1"/>
                          </a:solidFill>
                          <a:latin typeface="Arial" panose="020B0604020202020204" pitchFamily="34" charset="0"/>
                          <a:cs typeface="Arial" panose="020B0604020202020204" pitchFamily="34" charset="0"/>
                        </a:rPr>
                        <a:t>PLANO DE ARTICULAÇÃO DAS AÇÕES 3 E 4 </a:t>
                      </a:r>
                      <a:r>
                        <a:rPr lang="pt-BR" sz="1200" dirty="0">
                          <a:solidFill>
                            <a:schemeClr val="bg1"/>
                          </a:solidFill>
                        </a:rPr>
                        <a:t> </a:t>
                      </a:r>
                      <a:r>
                        <a:rPr lang="pt-BR" sz="1200" dirty="0">
                          <a:solidFill>
                            <a:schemeClr val="bg1"/>
                          </a:solidFill>
                          <a:sym typeface="Wingdings" panose="05000000000000000000" pitchFamily="2" charset="2"/>
                        </a:rPr>
                        <a:t> </a:t>
                      </a:r>
                      <a:r>
                        <a:rPr lang="pt-BR" sz="1200" dirty="0">
                          <a:solidFill>
                            <a:schemeClr val="bg1"/>
                          </a:solidFill>
                          <a:latin typeface="Arial" panose="020B0604020202020204" pitchFamily="34" charset="0"/>
                          <a:cs typeface="Arial" panose="020B0604020202020204" pitchFamily="34" charset="0"/>
                        </a:rPr>
                        <a:t>PDI</a:t>
                      </a:r>
                    </a:p>
                  </a:txBody>
                  <a:tcPr marL="144000" marR="144000" marT="144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60000"/>
                        <a:lumOff val="40000"/>
                      </a:schemeClr>
                    </a:solidFill>
                  </a:tcPr>
                </a:tc>
                <a:tc hMerge="1">
                  <a:txBody>
                    <a:bodyPr/>
                    <a:lstStyle/>
                    <a:p>
                      <a:pPr algn="ctr">
                        <a:lnSpc>
                          <a:spcPct val="150000"/>
                        </a:lnSpc>
                      </a:pPr>
                      <a:endParaRPr lang="pt-BR" sz="1200" dirty="0">
                        <a:solidFill>
                          <a:srgbClr val="085996"/>
                        </a:solidFill>
                        <a:latin typeface="Arial" panose="020B0604020202020204" pitchFamily="34" charset="0"/>
                        <a:cs typeface="Arial" panose="020B0604020202020204" pitchFamily="34" charset="0"/>
                      </a:endParaRPr>
                    </a:p>
                  </a:txBody>
                  <a:tcPr marL="144000" marR="144000" marT="144000" marB="144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44337186"/>
                  </a:ext>
                </a:extLst>
              </a:tr>
              <a:tr h="487551">
                <a:tc>
                  <a:txBody>
                    <a:bodyPr/>
                    <a:lstStyle/>
                    <a:p>
                      <a:pPr algn="ctr">
                        <a:lnSpc>
                          <a:spcPct val="150000"/>
                        </a:lnSpc>
                      </a:pPr>
                      <a:r>
                        <a:rPr lang="pt-BR" sz="1200" dirty="0">
                          <a:solidFill>
                            <a:srgbClr val="085996"/>
                          </a:solidFill>
                          <a:latin typeface="Arial" panose="020B0604020202020204" pitchFamily="34" charset="0"/>
                          <a:cs typeface="Arial" panose="020B0604020202020204" pitchFamily="34" charset="0"/>
                        </a:rPr>
                        <a:t>COMISSÕES</a:t>
                      </a:r>
                    </a:p>
                  </a:txBody>
                  <a:tcPr marL="144000" marR="144000" marT="144000" marB="144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50000"/>
                        </a:lnSpc>
                      </a:pPr>
                      <a:r>
                        <a:rPr lang="pt-BR" sz="1200" dirty="0">
                          <a:solidFill>
                            <a:srgbClr val="085996"/>
                          </a:solidFill>
                          <a:latin typeface="Arial" panose="020B0604020202020204" pitchFamily="34" charset="0"/>
                          <a:cs typeface="Arial" panose="020B0604020202020204" pitchFamily="34" charset="0"/>
                        </a:rPr>
                        <a:t>VINCULAÇÕES TEMÁTICAS</a:t>
                      </a:r>
                    </a:p>
                  </a:txBody>
                  <a:tcPr marL="144000" marR="144000" marT="144000" marB="144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96105722"/>
                  </a:ext>
                </a:extLst>
              </a:tr>
              <a:tr h="487551">
                <a:tc>
                  <a:txBody>
                    <a:bodyPr/>
                    <a:lstStyle/>
                    <a:p>
                      <a:pPr algn="l">
                        <a:lnSpc>
                          <a:spcPct val="150000"/>
                        </a:lnSpc>
                      </a:pPr>
                      <a:r>
                        <a:rPr lang="pt-BR" sz="1200" dirty="0">
                          <a:solidFill>
                            <a:schemeClr val="bg1"/>
                          </a:solidFill>
                          <a:latin typeface="Arial" panose="020B0604020202020204" pitchFamily="34" charset="0"/>
                          <a:cs typeface="Arial" panose="020B0604020202020204" pitchFamily="34" charset="0"/>
                        </a:rPr>
                        <a:t>1. Comissão de Planejamento e  Desenvolvimento Institucional</a:t>
                      </a:r>
                    </a:p>
                  </a:txBody>
                  <a:tcPr marL="144000" marR="144000" marT="144000" marB="14400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rgbClr val="085996"/>
                    </a:solidFill>
                  </a:tcPr>
                </a:tc>
                <a:tc>
                  <a:txBody>
                    <a:bodyPr/>
                    <a:lstStyle/>
                    <a:p>
                      <a:pPr algn="l">
                        <a:lnSpc>
                          <a:spcPct val="150000"/>
                        </a:lnSpc>
                      </a:pPr>
                      <a:r>
                        <a:rPr lang="pt-BR" sz="1200" dirty="0">
                          <a:solidFill>
                            <a:schemeClr val="bg1"/>
                          </a:solidFill>
                          <a:latin typeface="Arial" panose="020B0604020202020204" pitchFamily="34" charset="0"/>
                          <a:cs typeface="Arial" panose="020B0604020202020204" pitchFamily="34" charset="0"/>
                        </a:rPr>
                        <a:t>Abrange planejamento estratégico: missão, visão, valores, eixos,  objetivos e metas; avaliação institucional; inovação no âmbito institucional; políticas de internacionalização e mobilidade e Plano de  Desenvolvimento Institucional (PDI) e Estatuto.</a:t>
                      </a:r>
                    </a:p>
                  </a:txBody>
                  <a:tcPr marL="144000" marR="144000" marT="144000" marB="14400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rgbClr val="085996"/>
                    </a:solidFill>
                  </a:tcPr>
                </a:tc>
                <a:extLst>
                  <a:ext uri="{0D108BD9-81ED-4DB2-BD59-A6C34878D82A}">
                    <a16:rowId xmlns:a16="http://schemas.microsoft.com/office/drawing/2014/main" val="4144708588"/>
                  </a:ext>
                </a:extLst>
              </a:tr>
              <a:tr h="740627">
                <a:tc>
                  <a:txBody>
                    <a:bodyPr/>
                    <a:lstStyle/>
                    <a:p>
                      <a:pPr algn="l">
                        <a:lnSpc>
                          <a:spcPct val="150000"/>
                        </a:lnSpc>
                      </a:pPr>
                      <a:r>
                        <a:rPr lang="pt-BR" sz="1200" dirty="0">
                          <a:solidFill>
                            <a:schemeClr val="bg1"/>
                          </a:solidFill>
                          <a:latin typeface="Arial" panose="020B0604020202020204" pitchFamily="34" charset="0"/>
                          <a:cs typeface="Arial" panose="020B0604020202020204" pitchFamily="34" charset="0"/>
                        </a:rPr>
                        <a:t>2. Comissão de Políticas  Acadêmicas</a:t>
                      </a:r>
                    </a:p>
                  </a:txBody>
                  <a:tcPr marL="144000" marR="144000" marT="144000" marB="144000">
                    <a:lnL w="12700" cap="flat" cmpd="sng" algn="ctr">
                      <a:solidFill>
                        <a:schemeClr val="tx1"/>
                      </a:solidFill>
                      <a:prstDash val="solid"/>
                      <a:round/>
                      <a:headEnd type="none" w="med" len="med"/>
                      <a:tailEnd type="none" w="med" len="med"/>
                    </a:lnL>
                    <a:solidFill>
                      <a:srgbClr val="05385F"/>
                    </a:solidFill>
                  </a:tcPr>
                </a:tc>
                <a:tc>
                  <a:txBody>
                    <a:bodyPr/>
                    <a:lstStyle/>
                    <a:p>
                      <a:pPr algn="l">
                        <a:lnSpc>
                          <a:spcPct val="150000"/>
                        </a:lnSpc>
                      </a:pPr>
                      <a:r>
                        <a:rPr lang="pt-BR" sz="1200" dirty="0">
                          <a:solidFill>
                            <a:schemeClr val="bg1"/>
                          </a:solidFill>
                          <a:latin typeface="Arial" panose="020B0604020202020204" pitchFamily="34" charset="0"/>
                          <a:cs typeface="Arial" panose="020B0604020202020204" pitchFamily="34" charset="0"/>
                        </a:rPr>
                        <a:t>Políticas definidas para o ensino de graduação e pós-graduação, a  pesquisa e a extensão. Abrangem, ainda, as políticas de comunicação com a sociedade e de atendimento ao estudante. Geralmente  admitem, também, as diretrizes para inovação e cultura.</a:t>
                      </a:r>
                    </a:p>
                  </a:txBody>
                  <a:tcPr marL="144000" marR="144000" marT="144000" marB="144000" anchor="ctr">
                    <a:lnR w="12700" cap="flat" cmpd="sng" algn="ctr">
                      <a:solidFill>
                        <a:schemeClr val="tx1"/>
                      </a:solidFill>
                      <a:prstDash val="solid"/>
                      <a:round/>
                      <a:headEnd type="none" w="med" len="med"/>
                      <a:tailEnd type="none" w="med" len="med"/>
                    </a:lnR>
                    <a:solidFill>
                      <a:srgbClr val="05385F"/>
                    </a:solidFill>
                  </a:tcPr>
                </a:tc>
                <a:extLst>
                  <a:ext uri="{0D108BD9-81ED-4DB2-BD59-A6C34878D82A}">
                    <a16:rowId xmlns:a16="http://schemas.microsoft.com/office/drawing/2014/main" val="1203617308"/>
                  </a:ext>
                </a:extLst>
              </a:tr>
              <a:tr h="740627">
                <a:tc>
                  <a:txBody>
                    <a:bodyPr/>
                    <a:lstStyle/>
                    <a:p>
                      <a:pPr algn="l">
                        <a:lnSpc>
                          <a:spcPct val="150000"/>
                        </a:lnSpc>
                      </a:pPr>
                      <a:r>
                        <a:rPr lang="pt-BR" sz="1200" dirty="0">
                          <a:solidFill>
                            <a:schemeClr val="bg1"/>
                          </a:solidFill>
                          <a:latin typeface="Arial" panose="020B0604020202020204" pitchFamily="34" charset="0"/>
                          <a:cs typeface="Arial" panose="020B0604020202020204" pitchFamily="34" charset="0"/>
                        </a:rPr>
                        <a:t>3. Comissão de Políticas de  Gestão</a:t>
                      </a:r>
                    </a:p>
                  </a:txBody>
                  <a:tcPr marL="144000" marR="144000" marT="144000" marB="144000">
                    <a:lnL w="12700" cap="flat" cmpd="sng" algn="ctr">
                      <a:solidFill>
                        <a:schemeClr val="tx1"/>
                      </a:solidFill>
                      <a:prstDash val="solid"/>
                      <a:round/>
                      <a:headEnd type="none" w="med" len="med"/>
                      <a:tailEnd type="none" w="med" len="med"/>
                    </a:lnL>
                    <a:solidFill>
                      <a:srgbClr val="085996"/>
                    </a:solidFill>
                  </a:tcPr>
                </a:tc>
                <a:tc>
                  <a:txBody>
                    <a:bodyPr/>
                    <a:lstStyle/>
                    <a:p>
                      <a:pPr algn="l">
                        <a:lnSpc>
                          <a:spcPct val="150000"/>
                        </a:lnSpc>
                      </a:pPr>
                      <a:r>
                        <a:rPr lang="pt-BR" sz="1200" dirty="0">
                          <a:solidFill>
                            <a:schemeClr val="bg1"/>
                          </a:solidFill>
                          <a:latin typeface="Arial" panose="020B0604020202020204" pitchFamily="34" charset="0"/>
                          <a:cs typeface="Arial" panose="020B0604020202020204" pitchFamily="34" charset="0"/>
                        </a:rPr>
                        <a:t>Políticas de pessoal que incluem processos seletivos para docentes e  técnicos administrativos, organização e gestão da instituição, além de  sustentabilidade financeira</a:t>
                      </a:r>
                    </a:p>
                  </a:txBody>
                  <a:tcPr marL="144000" marR="144000" marT="144000" marB="144000" anchor="ctr">
                    <a:lnR w="12700" cap="flat" cmpd="sng" algn="ctr">
                      <a:solidFill>
                        <a:schemeClr val="tx1"/>
                      </a:solidFill>
                      <a:prstDash val="solid"/>
                      <a:round/>
                      <a:headEnd type="none" w="med" len="med"/>
                      <a:tailEnd type="none" w="med" len="med"/>
                    </a:lnR>
                    <a:solidFill>
                      <a:srgbClr val="085996"/>
                    </a:solidFill>
                  </a:tcPr>
                </a:tc>
                <a:extLst>
                  <a:ext uri="{0D108BD9-81ED-4DB2-BD59-A6C34878D82A}">
                    <a16:rowId xmlns:a16="http://schemas.microsoft.com/office/drawing/2014/main" val="1488825813"/>
                  </a:ext>
                </a:extLst>
              </a:tr>
              <a:tr h="740627">
                <a:tc>
                  <a:txBody>
                    <a:bodyPr/>
                    <a:lstStyle/>
                    <a:p>
                      <a:pPr algn="l">
                        <a:lnSpc>
                          <a:spcPct val="150000"/>
                        </a:lnSpc>
                      </a:pPr>
                      <a:r>
                        <a:rPr lang="pt-BR" sz="1200" dirty="0">
                          <a:solidFill>
                            <a:schemeClr val="bg1"/>
                          </a:solidFill>
                          <a:latin typeface="Arial" panose="020B0604020202020204" pitchFamily="34" charset="0"/>
                          <a:cs typeface="Arial" panose="020B0604020202020204" pitchFamily="34" charset="0"/>
                        </a:rPr>
                        <a:t>4. Comissão de Infraestrutura</a:t>
                      </a:r>
                    </a:p>
                  </a:txBody>
                  <a:tcPr marL="144000" marR="144000" marT="144000" marB="144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5385F"/>
                    </a:solidFill>
                  </a:tcPr>
                </a:tc>
                <a:tc>
                  <a:txBody>
                    <a:bodyPr/>
                    <a:lstStyle/>
                    <a:p>
                      <a:pPr algn="l">
                        <a:lnSpc>
                          <a:spcPct val="150000"/>
                        </a:lnSpc>
                      </a:pPr>
                      <a:r>
                        <a:rPr lang="pt-BR" sz="1200" dirty="0">
                          <a:solidFill>
                            <a:schemeClr val="bg1"/>
                          </a:solidFill>
                          <a:latin typeface="Arial" panose="020B0604020202020204" pitchFamily="34" charset="0"/>
                          <a:cs typeface="Arial" panose="020B0604020202020204" pitchFamily="34" charset="0"/>
                        </a:rPr>
                        <a:t>Políticas voltadas para a instalação, ampliação, manutenção e/ou  operação de infraestruturas. Em específico, são políticas de infraestrutura relacionadas aos aspectos de estrutura  tecnológica/tecnologias da informação. Dizem respeito à biblioteca  virtual, plataformas de ensino, gestão, etc., não entrando no mérito  das políticas de infraestrutura física como salas, laboratórios e outras.</a:t>
                      </a:r>
                    </a:p>
                  </a:txBody>
                  <a:tcPr marL="144000" marR="144000" marT="144000" marB="144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5385F"/>
                    </a:solidFill>
                  </a:tcPr>
                </a:tc>
                <a:extLst>
                  <a:ext uri="{0D108BD9-81ED-4DB2-BD59-A6C34878D82A}">
                    <a16:rowId xmlns:a16="http://schemas.microsoft.com/office/drawing/2014/main" val="1639799425"/>
                  </a:ext>
                </a:extLst>
              </a:tr>
            </a:tbl>
          </a:graphicData>
        </a:graphic>
      </p:graphicFrame>
    </p:spTree>
    <p:extLst>
      <p:ext uri="{BB962C8B-B14F-4D97-AF65-F5344CB8AC3E}">
        <p14:creationId xmlns:p14="http://schemas.microsoft.com/office/powerpoint/2010/main" val="278305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Padrão do plano de fundo&#10;&#10;Descrição gerada automaticamente">
            <a:extLst>
              <a:ext uri="{FF2B5EF4-FFF2-40B4-BE49-F238E27FC236}">
                <a16:creationId xmlns:a16="http://schemas.microsoft.com/office/drawing/2014/main" id="{A697720B-3554-453E-91D4-081078DFE258}"/>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A543D98B-9FD4-4B48-9511-F1C6DD4BE09C}"/>
              </a:ext>
            </a:extLst>
          </p:cNvPr>
          <p:cNvSpPr>
            <a:spLocks noGrp="1"/>
          </p:cNvSpPr>
          <p:nvPr>
            <p:ph type="title"/>
          </p:nvPr>
        </p:nvSpPr>
        <p:spPr>
          <a:xfrm>
            <a:off x="452436" y="1633582"/>
            <a:ext cx="2290764" cy="1839568"/>
          </a:xfrm>
        </p:spPr>
        <p:txBody>
          <a:bodyPr>
            <a:normAutofit/>
          </a:bodyPr>
          <a:lstStyle/>
          <a:p>
            <a:pPr algn="ctr"/>
            <a:r>
              <a:rPr lang="pt-BR" sz="2400" b="1" dirty="0"/>
              <a:t>Articulação das atividades por comissão temática</a:t>
            </a:r>
          </a:p>
        </p:txBody>
      </p:sp>
      <p:sp>
        <p:nvSpPr>
          <p:cNvPr id="11" name="Seta: Dobrada 10">
            <a:extLst>
              <a:ext uri="{FF2B5EF4-FFF2-40B4-BE49-F238E27FC236}">
                <a16:creationId xmlns:a16="http://schemas.microsoft.com/office/drawing/2014/main" id="{BC8624B4-A57B-44DA-BDE9-961A6ACE056A}"/>
              </a:ext>
            </a:extLst>
          </p:cNvPr>
          <p:cNvSpPr/>
          <p:nvPr/>
        </p:nvSpPr>
        <p:spPr>
          <a:xfrm>
            <a:off x="1538029" y="957993"/>
            <a:ext cx="1815548" cy="67586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grpSp>
        <p:nvGrpSpPr>
          <p:cNvPr id="15" name="Agrupar 14">
            <a:extLst>
              <a:ext uri="{FF2B5EF4-FFF2-40B4-BE49-F238E27FC236}">
                <a16:creationId xmlns:a16="http://schemas.microsoft.com/office/drawing/2014/main" id="{70B0D6D6-8BA3-4B66-BD94-C48B2F42F40F}"/>
              </a:ext>
            </a:extLst>
          </p:cNvPr>
          <p:cNvGrpSpPr/>
          <p:nvPr/>
        </p:nvGrpSpPr>
        <p:grpSpPr>
          <a:xfrm>
            <a:off x="531153" y="4191236"/>
            <a:ext cx="1976852" cy="1032910"/>
            <a:chOff x="580818" y="3827394"/>
            <a:chExt cx="2290764" cy="1208432"/>
          </a:xfrm>
        </p:grpSpPr>
        <p:sp>
          <p:nvSpPr>
            <p:cNvPr id="13" name="CaixaDeTexto 12">
              <a:extLst>
                <a:ext uri="{FF2B5EF4-FFF2-40B4-BE49-F238E27FC236}">
                  <a16:creationId xmlns:a16="http://schemas.microsoft.com/office/drawing/2014/main" id="{67EC36DE-5723-44A3-8C3F-90897803E422}"/>
                </a:ext>
              </a:extLst>
            </p:cNvPr>
            <p:cNvSpPr txBox="1"/>
            <p:nvPr/>
          </p:nvSpPr>
          <p:spPr>
            <a:xfrm>
              <a:off x="712408" y="4069177"/>
              <a:ext cx="2027583" cy="707886"/>
            </a:xfrm>
            <a:prstGeom prst="rect">
              <a:avLst/>
            </a:prstGeom>
            <a:noFill/>
          </p:spPr>
          <p:txBody>
            <a:bodyPr wrap="square">
              <a:spAutoFit/>
            </a:bodyPr>
            <a:lstStyle/>
            <a:p>
              <a:pPr algn="ctr"/>
              <a:r>
                <a:rPr lang="pt-BR" sz="4000" b="1" dirty="0"/>
                <a:t>PDI</a:t>
              </a:r>
            </a:p>
          </p:txBody>
        </p:sp>
        <p:sp>
          <p:nvSpPr>
            <p:cNvPr id="14" name="Retângulo: Cantos Arredondados 13">
              <a:extLst>
                <a:ext uri="{FF2B5EF4-FFF2-40B4-BE49-F238E27FC236}">
                  <a16:creationId xmlns:a16="http://schemas.microsoft.com/office/drawing/2014/main" id="{23EE97CB-916F-4D0D-B133-9A3EC6885F00}"/>
                </a:ext>
              </a:extLst>
            </p:cNvPr>
            <p:cNvSpPr/>
            <p:nvPr/>
          </p:nvSpPr>
          <p:spPr>
            <a:xfrm>
              <a:off x="580818" y="3827394"/>
              <a:ext cx="2290764" cy="1208432"/>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0" name="Seta: Dobrada 19">
            <a:extLst>
              <a:ext uri="{FF2B5EF4-FFF2-40B4-BE49-F238E27FC236}">
                <a16:creationId xmlns:a16="http://schemas.microsoft.com/office/drawing/2014/main" id="{CC0CDF3A-AFF8-429A-9B73-A359BA33CDD2}"/>
              </a:ext>
            </a:extLst>
          </p:cNvPr>
          <p:cNvSpPr/>
          <p:nvPr/>
        </p:nvSpPr>
        <p:spPr>
          <a:xfrm rot="13192420">
            <a:off x="2094246" y="5349182"/>
            <a:ext cx="1342466" cy="686837"/>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21" name="Retângulo: Cantos Arredondados 20">
            <a:extLst>
              <a:ext uri="{FF2B5EF4-FFF2-40B4-BE49-F238E27FC236}">
                <a16:creationId xmlns:a16="http://schemas.microsoft.com/office/drawing/2014/main" id="{254650FC-81CD-4FFA-BA78-85C4EC333391}"/>
              </a:ext>
            </a:extLst>
          </p:cNvPr>
          <p:cNvSpPr/>
          <p:nvPr/>
        </p:nvSpPr>
        <p:spPr>
          <a:xfrm>
            <a:off x="305731" y="1766518"/>
            <a:ext cx="2584174" cy="1573696"/>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Seta: de Cima para Baixo 21">
            <a:extLst>
              <a:ext uri="{FF2B5EF4-FFF2-40B4-BE49-F238E27FC236}">
                <a16:creationId xmlns:a16="http://schemas.microsoft.com/office/drawing/2014/main" id="{81149557-4A6F-4DF8-92B4-B3370467F565}"/>
              </a:ext>
            </a:extLst>
          </p:cNvPr>
          <p:cNvSpPr/>
          <p:nvPr/>
        </p:nvSpPr>
        <p:spPr>
          <a:xfrm>
            <a:off x="1393963" y="3443178"/>
            <a:ext cx="288131" cy="64472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6" name="Retângulo: Cantos Arredondados 15">
            <a:extLst>
              <a:ext uri="{FF2B5EF4-FFF2-40B4-BE49-F238E27FC236}">
                <a16:creationId xmlns:a16="http://schemas.microsoft.com/office/drawing/2014/main" id="{7D92E238-DA23-4F9A-8361-404B33018C50}"/>
              </a:ext>
            </a:extLst>
          </p:cNvPr>
          <p:cNvSpPr/>
          <p:nvPr/>
        </p:nvSpPr>
        <p:spPr>
          <a:xfrm>
            <a:off x="3730873" y="634144"/>
            <a:ext cx="3095207" cy="1002570"/>
          </a:xfrm>
          <a:prstGeom prst="roundRect">
            <a:avLst>
              <a:gd name="adj" fmla="val 8273"/>
            </a:avLst>
          </a:prstGeom>
          <a:solidFill>
            <a:schemeClr val="accent3">
              <a:lumMod val="75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533400" algn="l"/>
              </a:tabLst>
            </a:pPr>
            <a:r>
              <a:rPr lang="pt-BR" sz="1600" b="1" dirty="0">
                <a:solidFill>
                  <a:srgbClr val="FFFFFF"/>
                </a:solidFill>
                <a:latin typeface="Arial" panose="020B0604020202020204" pitchFamily="34" charset="0"/>
                <a:cs typeface="Arial" panose="020B0604020202020204" pitchFamily="34" charset="0"/>
              </a:rPr>
              <a:t>Comissão de Planejamento e Desenvolvimento Institucional</a:t>
            </a:r>
          </a:p>
        </p:txBody>
      </p:sp>
      <p:sp>
        <p:nvSpPr>
          <p:cNvPr id="19" name="Retângulo: Cantos Arredondados 18">
            <a:extLst>
              <a:ext uri="{FF2B5EF4-FFF2-40B4-BE49-F238E27FC236}">
                <a16:creationId xmlns:a16="http://schemas.microsoft.com/office/drawing/2014/main" id="{CEAE2CF5-7136-4D2A-8D24-5D511B6AF477}"/>
              </a:ext>
            </a:extLst>
          </p:cNvPr>
          <p:cNvSpPr/>
          <p:nvPr/>
        </p:nvSpPr>
        <p:spPr>
          <a:xfrm>
            <a:off x="3730873" y="2002364"/>
            <a:ext cx="3095207" cy="1002570"/>
          </a:xfrm>
          <a:prstGeom prst="roundRect">
            <a:avLst>
              <a:gd name="adj" fmla="val 8273"/>
            </a:avLst>
          </a:prstGeom>
          <a:solidFill>
            <a:srgbClr val="00B05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533400" algn="l"/>
              </a:tabLst>
            </a:pPr>
            <a:r>
              <a:rPr lang="pt-BR" sz="1600" b="1" dirty="0">
                <a:solidFill>
                  <a:srgbClr val="FFFFFF"/>
                </a:solidFill>
                <a:latin typeface="Arial" panose="020B0604020202020204" pitchFamily="34" charset="0"/>
                <a:cs typeface="Arial" panose="020B0604020202020204" pitchFamily="34" charset="0"/>
              </a:rPr>
              <a:t>Comissão de Políticas Acadêmicas </a:t>
            </a:r>
          </a:p>
        </p:txBody>
      </p:sp>
      <p:sp>
        <p:nvSpPr>
          <p:cNvPr id="23" name="Retângulo: Cantos Arredondados 22">
            <a:extLst>
              <a:ext uri="{FF2B5EF4-FFF2-40B4-BE49-F238E27FC236}">
                <a16:creationId xmlns:a16="http://schemas.microsoft.com/office/drawing/2014/main" id="{5947D985-81DB-4B4F-8C71-6CCCC2AD4B88}"/>
              </a:ext>
            </a:extLst>
          </p:cNvPr>
          <p:cNvSpPr/>
          <p:nvPr/>
        </p:nvSpPr>
        <p:spPr>
          <a:xfrm>
            <a:off x="3730873" y="3370584"/>
            <a:ext cx="3095207" cy="1002570"/>
          </a:xfrm>
          <a:prstGeom prst="roundRect">
            <a:avLst>
              <a:gd name="adj" fmla="val 8273"/>
            </a:avLst>
          </a:prstGeom>
          <a:solidFill>
            <a:srgbClr val="558ED5"/>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533400" algn="l"/>
              </a:tabLst>
            </a:pPr>
            <a:r>
              <a:rPr lang="pt-BR" sz="1600" b="1" dirty="0">
                <a:solidFill>
                  <a:srgbClr val="FFFFFF"/>
                </a:solidFill>
                <a:latin typeface="Arial" panose="020B0604020202020204" pitchFamily="34" charset="0"/>
                <a:cs typeface="Arial" panose="020B0604020202020204" pitchFamily="34" charset="0"/>
              </a:rPr>
              <a:t>Comissão de Políticas de Gestão </a:t>
            </a:r>
          </a:p>
        </p:txBody>
      </p:sp>
      <p:sp>
        <p:nvSpPr>
          <p:cNvPr id="24" name="Retângulo: Cantos Arredondados 23">
            <a:extLst>
              <a:ext uri="{FF2B5EF4-FFF2-40B4-BE49-F238E27FC236}">
                <a16:creationId xmlns:a16="http://schemas.microsoft.com/office/drawing/2014/main" id="{AD82B7AC-B3F4-40F6-8A90-3FEFA2BF26AD}"/>
              </a:ext>
            </a:extLst>
          </p:cNvPr>
          <p:cNvSpPr/>
          <p:nvPr/>
        </p:nvSpPr>
        <p:spPr>
          <a:xfrm>
            <a:off x="3730873" y="4738805"/>
            <a:ext cx="3095207" cy="1002570"/>
          </a:xfrm>
          <a:prstGeom prst="roundRect">
            <a:avLst>
              <a:gd name="adj" fmla="val 8273"/>
            </a:avLst>
          </a:prstGeom>
          <a:solidFill>
            <a:srgbClr val="B3A2C7"/>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533400" algn="l"/>
              </a:tabLst>
            </a:pPr>
            <a:r>
              <a:rPr lang="pt-BR" sz="1600" b="1" dirty="0">
                <a:solidFill>
                  <a:srgbClr val="FFFFFF"/>
                </a:solidFill>
                <a:latin typeface="Arial" panose="020B0604020202020204" pitchFamily="34" charset="0"/>
                <a:cs typeface="Arial" panose="020B0604020202020204" pitchFamily="34" charset="0"/>
              </a:rPr>
              <a:t>Comissão de Infraestrutura </a:t>
            </a:r>
          </a:p>
        </p:txBody>
      </p:sp>
      <p:sp>
        <p:nvSpPr>
          <p:cNvPr id="25" name="Retângulo: Cantos Arredondados 24">
            <a:extLst>
              <a:ext uri="{FF2B5EF4-FFF2-40B4-BE49-F238E27FC236}">
                <a16:creationId xmlns:a16="http://schemas.microsoft.com/office/drawing/2014/main" id="{75F24EC2-DE45-46A4-B4E0-22026FDE7EE5}"/>
              </a:ext>
            </a:extLst>
          </p:cNvPr>
          <p:cNvSpPr/>
          <p:nvPr/>
        </p:nvSpPr>
        <p:spPr>
          <a:xfrm>
            <a:off x="7864723" y="634098"/>
            <a:ext cx="3679577" cy="1002662"/>
          </a:xfrm>
          <a:prstGeom prst="roundRect">
            <a:avLst>
              <a:gd name="adj" fmla="val 8273"/>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533400" algn="l"/>
              </a:tabLst>
            </a:pPr>
            <a:r>
              <a:rPr lang="pt-BR" sz="1200" b="1" u="sng" dirty="0">
                <a:solidFill>
                  <a:schemeClr val="bg1">
                    <a:lumMod val="10000"/>
                  </a:schemeClr>
                </a:solidFill>
                <a:latin typeface="Arial" panose="020B0604020202020204" pitchFamily="34" charset="0"/>
                <a:cs typeface="Arial" panose="020B0604020202020204" pitchFamily="34" charset="0"/>
              </a:rPr>
              <a:t>Ação 3:</a:t>
            </a:r>
          </a:p>
          <a:p>
            <a:pPr>
              <a:spcAft>
                <a:spcPts val="600"/>
              </a:spcAft>
              <a:tabLst>
                <a:tab pos="533400" algn="l"/>
              </a:tabLst>
            </a:pPr>
            <a:r>
              <a:rPr lang="pt-BR" sz="1200" dirty="0">
                <a:solidFill>
                  <a:schemeClr val="bg1">
                    <a:lumMod val="10000"/>
                  </a:schemeClr>
                </a:solidFill>
                <a:latin typeface="Arial" panose="020B0604020202020204" pitchFamily="34" charset="0"/>
                <a:cs typeface="Arial" panose="020B0604020202020204" pitchFamily="34" charset="0"/>
              </a:rPr>
              <a:t>Atividades 3.1; 3.2; 3.4; 3.6; 3.7; 3.8; 3.9.</a:t>
            </a:r>
          </a:p>
          <a:p>
            <a:pPr>
              <a:spcAft>
                <a:spcPts val="600"/>
              </a:spcAft>
              <a:tabLst>
                <a:tab pos="533400" algn="l"/>
              </a:tabLst>
            </a:pPr>
            <a:r>
              <a:rPr lang="pt-BR" sz="1200" b="1" u="sng" dirty="0">
                <a:solidFill>
                  <a:schemeClr val="bg1">
                    <a:lumMod val="10000"/>
                  </a:schemeClr>
                </a:solidFill>
                <a:latin typeface="Arial" panose="020B0604020202020204" pitchFamily="34" charset="0"/>
                <a:cs typeface="Arial" panose="020B0604020202020204" pitchFamily="34" charset="0"/>
              </a:rPr>
              <a:t>Ação 4:</a:t>
            </a:r>
            <a:r>
              <a:rPr lang="pt-BR" sz="1200" dirty="0">
                <a:solidFill>
                  <a:schemeClr val="bg1">
                    <a:lumMod val="10000"/>
                  </a:schemeClr>
                </a:solidFill>
                <a:latin typeface="Arial" panose="020B0604020202020204" pitchFamily="34" charset="0"/>
                <a:cs typeface="Arial" panose="020B0604020202020204" pitchFamily="34" charset="0"/>
              </a:rPr>
              <a:t> 4.5; 4.8; 4.9; 4.10.</a:t>
            </a:r>
          </a:p>
        </p:txBody>
      </p:sp>
      <p:sp>
        <p:nvSpPr>
          <p:cNvPr id="30" name="Retângulo: Cantos Arredondados 29">
            <a:extLst>
              <a:ext uri="{FF2B5EF4-FFF2-40B4-BE49-F238E27FC236}">
                <a16:creationId xmlns:a16="http://schemas.microsoft.com/office/drawing/2014/main" id="{A955DCA3-83BA-408C-880E-EBCD2BBB3615}"/>
              </a:ext>
            </a:extLst>
          </p:cNvPr>
          <p:cNvSpPr/>
          <p:nvPr/>
        </p:nvSpPr>
        <p:spPr>
          <a:xfrm>
            <a:off x="7864723" y="2002318"/>
            <a:ext cx="3679577" cy="1002662"/>
          </a:xfrm>
          <a:prstGeom prst="roundRect">
            <a:avLst>
              <a:gd name="adj" fmla="val 8273"/>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533400" algn="l"/>
              </a:tabLst>
            </a:pPr>
            <a:r>
              <a:rPr lang="pt-BR" sz="1200" b="1" u="sng" dirty="0">
                <a:solidFill>
                  <a:schemeClr val="bg1">
                    <a:lumMod val="10000"/>
                  </a:schemeClr>
                </a:solidFill>
                <a:latin typeface="Arial" panose="020B0604020202020204" pitchFamily="34" charset="0"/>
                <a:cs typeface="Arial" panose="020B0604020202020204" pitchFamily="34" charset="0"/>
              </a:rPr>
              <a:t>Ação 3:</a:t>
            </a:r>
          </a:p>
          <a:p>
            <a:pPr>
              <a:spcAft>
                <a:spcPts val="600"/>
              </a:spcAft>
              <a:tabLst>
                <a:tab pos="533400" algn="l"/>
              </a:tabLst>
            </a:pPr>
            <a:r>
              <a:rPr lang="pt-BR" sz="1200" dirty="0">
                <a:solidFill>
                  <a:schemeClr val="bg1">
                    <a:lumMod val="10000"/>
                  </a:schemeClr>
                </a:solidFill>
                <a:latin typeface="Arial" panose="020B0604020202020204" pitchFamily="34" charset="0"/>
                <a:cs typeface="Arial" panose="020B0604020202020204" pitchFamily="34" charset="0"/>
              </a:rPr>
              <a:t>Atividades 3.1; 3.2; 3.5; 3.8; 3.9.</a:t>
            </a:r>
          </a:p>
          <a:p>
            <a:pPr>
              <a:spcAft>
                <a:spcPts val="600"/>
              </a:spcAft>
              <a:tabLst>
                <a:tab pos="533400" algn="l"/>
              </a:tabLst>
            </a:pPr>
            <a:r>
              <a:rPr lang="pt-BR" sz="1200" b="1" u="sng" dirty="0">
                <a:solidFill>
                  <a:schemeClr val="bg1">
                    <a:lumMod val="10000"/>
                  </a:schemeClr>
                </a:solidFill>
                <a:latin typeface="Arial" panose="020B0604020202020204" pitchFamily="34" charset="0"/>
                <a:cs typeface="Arial" panose="020B0604020202020204" pitchFamily="34" charset="0"/>
              </a:rPr>
              <a:t>Ação 4:</a:t>
            </a:r>
            <a:r>
              <a:rPr lang="pt-BR" sz="1200" dirty="0">
                <a:solidFill>
                  <a:schemeClr val="bg1">
                    <a:lumMod val="10000"/>
                  </a:schemeClr>
                </a:solidFill>
                <a:latin typeface="Arial" panose="020B0604020202020204" pitchFamily="34" charset="0"/>
                <a:cs typeface="Arial" panose="020B0604020202020204" pitchFamily="34" charset="0"/>
              </a:rPr>
              <a:t> 4.1; 4.2; 4.3; 4.4; 4.5; 4.6; 4.7; 4.8.</a:t>
            </a:r>
          </a:p>
        </p:txBody>
      </p:sp>
      <p:sp>
        <p:nvSpPr>
          <p:cNvPr id="31" name="Retângulo: Cantos Arredondados 30">
            <a:extLst>
              <a:ext uri="{FF2B5EF4-FFF2-40B4-BE49-F238E27FC236}">
                <a16:creationId xmlns:a16="http://schemas.microsoft.com/office/drawing/2014/main" id="{D1295B54-538A-47B3-A7B6-284507EA4E8E}"/>
              </a:ext>
            </a:extLst>
          </p:cNvPr>
          <p:cNvSpPr/>
          <p:nvPr/>
        </p:nvSpPr>
        <p:spPr>
          <a:xfrm>
            <a:off x="7864723" y="3370538"/>
            <a:ext cx="3679577" cy="1002662"/>
          </a:xfrm>
          <a:prstGeom prst="roundRect">
            <a:avLst>
              <a:gd name="adj" fmla="val 8273"/>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533400" algn="l"/>
              </a:tabLst>
            </a:pPr>
            <a:r>
              <a:rPr lang="pt-BR" sz="1200" b="1" u="sng" dirty="0">
                <a:solidFill>
                  <a:schemeClr val="bg1">
                    <a:lumMod val="10000"/>
                  </a:schemeClr>
                </a:solidFill>
                <a:latin typeface="Arial" panose="020B0604020202020204" pitchFamily="34" charset="0"/>
                <a:cs typeface="Arial" panose="020B0604020202020204" pitchFamily="34" charset="0"/>
              </a:rPr>
              <a:t>Ação 3: </a:t>
            </a:r>
          </a:p>
          <a:p>
            <a:pPr>
              <a:spcAft>
                <a:spcPts val="600"/>
              </a:spcAft>
              <a:tabLst>
                <a:tab pos="533400" algn="l"/>
              </a:tabLst>
            </a:pPr>
            <a:r>
              <a:rPr lang="pt-BR" sz="1200" dirty="0">
                <a:solidFill>
                  <a:schemeClr val="bg1">
                    <a:lumMod val="10000"/>
                  </a:schemeClr>
                </a:solidFill>
                <a:latin typeface="Arial" panose="020B0604020202020204" pitchFamily="34" charset="0"/>
                <a:cs typeface="Arial" panose="020B0604020202020204" pitchFamily="34" charset="0"/>
              </a:rPr>
              <a:t>Atividades 3.3; 3.8; 3.9.</a:t>
            </a:r>
          </a:p>
          <a:p>
            <a:pPr>
              <a:spcAft>
                <a:spcPts val="600"/>
              </a:spcAft>
              <a:tabLst>
                <a:tab pos="533400" algn="l"/>
              </a:tabLst>
            </a:pPr>
            <a:r>
              <a:rPr lang="pt-BR" sz="1200" b="1" u="sng" dirty="0">
                <a:solidFill>
                  <a:schemeClr val="bg1">
                    <a:lumMod val="10000"/>
                  </a:schemeClr>
                </a:solidFill>
                <a:latin typeface="Arial" panose="020B0604020202020204" pitchFamily="34" charset="0"/>
                <a:cs typeface="Arial" panose="020B0604020202020204" pitchFamily="34" charset="0"/>
              </a:rPr>
              <a:t>Ação 4:</a:t>
            </a:r>
            <a:r>
              <a:rPr lang="pt-BR" sz="1200" b="1" dirty="0">
                <a:solidFill>
                  <a:schemeClr val="bg1">
                    <a:lumMod val="10000"/>
                  </a:schemeClr>
                </a:solidFill>
                <a:latin typeface="Arial" panose="020B0604020202020204" pitchFamily="34" charset="0"/>
                <a:cs typeface="Arial" panose="020B0604020202020204" pitchFamily="34" charset="0"/>
              </a:rPr>
              <a:t> </a:t>
            </a:r>
            <a:r>
              <a:rPr lang="pt-BR" sz="1200" dirty="0">
                <a:solidFill>
                  <a:schemeClr val="bg1">
                    <a:lumMod val="10000"/>
                  </a:schemeClr>
                </a:solidFill>
                <a:latin typeface="Arial" panose="020B0604020202020204" pitchFamily="34" charset="0"/>
                <a:cs typeface="Arial" panose="020B0604020202020204" pitchFamily="34" charset="0"/>
              </a:rPr>
              <a:t>4.10; 4.7.</a:t>
            </a:r>
          </a:p>
        </p:txBody>
      </p:sp>
      <p:sp>
        <p:nvSpPr>
          <p:cNvPr id="32" name="Retângulo: Cantos Arredondados 31">
            <a:extLst>
              <a:ext uri="{FF2B5EF4-FFF2-40B4-BE49-F238E27FC236}">
                <a16:creationId xmlns:a16="http://schemas.microsoft.com/office/drawing/2014/main" id="{B4B6F283-71E6-4B3E-91AD-F1997C9C44B2}"/>
              </a:ext>
            </a:extLst>
          </p:cNvPr>
          <p:cNvSpPr/>
          <p:nvPr/>
        </p:nvSpPr>
        <p:spPr>
          <a:xfrm>
            <a:off x="7864723" y="4738805"/>
            <a:ext cx="3679577" cy="1002662"/>
          </a:xfrm>
          <a:prstGeom prst="roundRect">
            <a:avLst>
              <a:gd name="adj" fmla="val 8273"/>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533400" algn="l"/>
              </a:tabLst>
            </a:pPr>
            <a:r>
              <a:rPr lang="pt-BR" sz="1200" b="1" u="sng" dirty="0">
                <a:solidFill>
                  <a:schemeClr val="bg1">
                    <a:lumMod val="10000"/>
                  </a:schemeClr>
                </a:solidFill>
                <a:latin typeface="Arial" panose="020B0604020202020204" pitchFamily="34" charset="0"/>
                <a:cs typeface="Arial" panose="020B0604020202020204" pitchFamily="34" charset="0"/>
              </a:rPr>
              <a:t>Ação 3:</a:t>
            </a:r>
            <a:r>
              <a:rPr lang="pt-BR" sz="1200" b="1" dirty="0">
                <a:solidFill>
                  <a:schemeClr val="bg1">
                    <a:lumMod val="10000"/>
                  </a:schemeClr>
                </a:solidFill>
                <a:latin typeface="Arial" panose="020B0604020202020204" pitchFamily="34" charset="0"/>
                <a:cs typeface="Arial" panose="020B0604020202020204" pitchFamily="34" charset="0"/>
              </a:rPr>
              <a:t> NSA</a:t>
            </a:r>
          </a:p>
          <a:p>
            <a:pPr>
              <a:spcAft>
                <a:spcPts val="600"/>
              </a:spcAft>
              <a:tabLst>
                <a:tab pos="533400" algn="l"/>
              </a:tabLst>
            </a:pPr>
            <a:r>
              <a:rPr lang="pt-BR" sz="1200" dirty="0">
                <a:solidFill>
                  <a:schemeClr val="bg1">
                    <a:lumMod val="10000"/>
                  </a:schemeClr>
                </a:solidFill>
                <a:latin typeface="Arial" panose="020B0604020202020204" pitchFamily="34" charset="0"/>
                <a:cs typeface="Arial" panose="020B0604020202020204" pitchFamily="34" charset="0"/>
              </a:rPr>
              <a:t>Atividades </a:t>
            </a:r>
            <a:r>
              <a:rPr lang="pt-BR" sz="1200" b="1" u="sng" dirty="0">
                <a:solidFill>
                  <a:schemeClr val="bg1">
                    <a:lumMod val="10000"/>
                  </a:schemeClr>
                </a:solidFill>
                <a:latin typeface="Arial" panose="020B0604020202020204" pitchFamily="34" charset="0"/>
                <a:cs typeface="Arial" panose="020B0604020202020204" pitchFamily="34" charset="0"/>
              </a:rPr>
              <a:t>Ação 4:</a:t>
            </a:r>
            <a:r>
              <a:rPr lang="pt-BR" sz="1200" dirty="0">
                <a:solidFill>
                  <a:schemeClr val="bg1">
                    <a:lumMod val="10000"/>
                  </a:schemeClr>
                </a:solidFill>
                <a:latin typeface="Arial" panose="020B0604020202020204" pitchFamily="34" charset="0"/>
                <a:cs typeface="Arial" panose="020B0604020202020204" pitchFamily="34" charset="0"/>
              </a:rPr>
              <a:t> 4.5; 4.6; 4.7; 4.8; 4.9; 4.10.</a:t>
            </a:r>
          </a:p>
        </p:txBody>
      </p:sp>
      <p:cxnSp>
        <p:nvCxnSpPr>
          <p:cNvPr id="4" name="Conector de Seta Reta 3">
            <a:extLst>
              <a:ext uri="{FF2B5EF4-FFF2-40B4-BE49-F238E27FC236}">
                <a16:creationId xmlns:a16="http://schemas.microsoft.com/office/drawing/2014/main" id="{11FC7426-24FB-41A3-83B7-266380574249}"/>
              </a:ext>
            </a:extLst>
          </p:cNvPr>
          <p:cNvCxnSpPr>
            <a:cxnSpLocks/>
          </p:cNvCxnSpPr>
          <p:nvPr/>
        </p:nvCxnSpPr>
        <p:spPr>
          <a:xfrm>
            <a:off x="6997530" y="1135429"/>
            <a:ext cx="716884" cy="0"/>
          </a:xfrm>
          <a:prstGeom prst="straightConnector1">
            <a:avLst/>
          </a:prstGeom>
          <a:ln>
            <a:solidFill>
              <a:srgbClr val="06437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de Seta Reta 32">
            <a:extLst>
              <a:ext uri="{FF2B5EF4-FFF2-40B4-BE49-F238E27FC236}">
                <a16:creationId xmlns:a16="http://schemas.microsoft.com/office/drawing/2014/main" id="{1640F281-79CD-46F6-AEC6-1B6DC3208692}"/>
              </a:ext>
            </a:extLst>
          </p:cNvPr>
          <p:cNvCxnSpPr>
            <a:cxnSpLocks/>
          </p:cNvCxnSpPr>
          <p:nvPr/>
        </p:nvCxnSpPr>
        <p:spPr>
          <a:xfrm>
            <a:off x="6997530" y="2500155"/>
            <a:ext cx="716884" cy="0"/>
          </a:xfrm>
          <a:prstGeom prst="straightConnector1">
            <a:avLst/>
          </a:prstGeom>
          <a:ln>
            <a:solidFill>
              <a:srgbClr val="06437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de Seta Reta 33">
            <a:extLst>
              <a:ext uri="{FF2B5EF4-FFF2-40B4-BE49-F238E27FC236}">
                <a16:creationId xmlns:a16="http://schemas.microsoft.com/office/drawing/2014/main" id="{4633CC2A-104B-4A5C-B500-85E6CE2BE960}"/>
              </a:ext>
            </a:extLst>
          </p:cNvPr>
          <p:cNvCxnSpPr>
            <a:cxnSpLocks/>
          </p:cNvCxnSpPr>
          <p:nvPr/>
        </p:nvCxnSpPr>
        <p:spPr>
          <a:xfrm>
            <a:off x="6997530" y="3888717"/>
            <a:ext cx="716884" cy="0"/>
          </a:xfrm>
          <a:prstGeom prst="straightConnector1">
            <a:avLst/>
          </a:prstGeom>
          <a:ln>
            <a:solidFill>
              <a:srgbClr val="06437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de Seta Reta 34">
            <a:extLst>
              <a:ext uri="{FF2B5EF4-FFF2-40B4-BE49-F238E27FC236}">
                <a16:creationId xmlns:a16="http://schemas.microsoft.com/office/drawing/2014/main" id="{7E747FAF-C78B-4171-A54E-1B5F85A707B3}"/>
              </a:ext>
            </a:extLst>
          </p:cNvPr>
          <p:cNvCxnSpPr>
            <a:cxnSpLocks/>
          </p:cNvCxnSpPr>
          <p:nvPr/>
        </p:nvCxnSpPr>
        <p:spPr>
          <a:xfrm>
            <a:off x="6997530" y="5240090"/>
            <a:ext cx="716884" cy="0"/>
          </a:xfrm>
          <a:prstGeom prst="straightConnector1">
            <a:avLst/>
          </a:prstGeom>
          <a:ln>
            <a:solidFill>
              <a:srgbClr val="06437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42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Padrão do plano de fundo&#10;&#10;Descrição gerada automaticamente">
            <a:extLst>
              <a:ext uri="{FF2B5EF4-FFF2-40B4-BE49-F238E27FC236}">
                <a16:creationId xmlns:a16="http://schemas.microsoft.com/office/drawing/2014/main" id="{A230226B-130E-4E5C-9010-1A1289809CD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Elipse 11">
            <a:extLst>
              <a:ext uri="{FF2B5EF4-FFF2-40B4-BE49-F238E27FC236}">
                <a16:creationId xmlns:a16="http://schemas.microsoft.com/office/drawing/2014/main" id="{70CC6DEE-B92E-739B-976C-E544EE50593B}"/>
              </a:ext>
            </a:extLst>
          </p:cNvPr>
          <p:cNvSpPr/>
          <p:nvPr/>
        </p:nvSpPr>
        <p:spPr>
          <a:xfrm>
            <a:off x="-1292225" y="-363452"/>
            <a:ext cx="2755900" cy="275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20" name="Gráfico 2">
            <a:extLst>
              <a:ext uri="{FF2B5EF4-FFF2-40B4-BE49-F238E27FC236}">
                <a16:creationId xmlns:a16="http://schemas.microsoft.com/office/drawing/2014/main" id="{BC3D4E79-2B6F-540E-205A-3E1AC04FB2CC}"/>
              </a:ext>
            </a:extLst>
          </p:cNvPr>
          <p:cNvGrpSpPr>
            <a:grpSpLocks noChangeAspect="1"/>
          </p:cNvGrpSpPr>
          <p:nvPr/>
        </p:nvGrpSpPr>
        <p:grpSpPr>
          <a:xfrm>
            <a:off x="367462" y="620153"/>
            <a:ext cx="737438" cy="911788"/>
            <a:chOff x="4123867" y="990599"/>
            <a:chExt cx="3944264" cy="4876800"/>
          </a:xfrm>
          <a:solidFill>
            <a:schemeClr val="bg1"/>
          </a:solidFill>
        </p:grpSpPr>
        <p:sp>
          <p:nvSpPr>
            <p:cNvPr id="21" name="Forma Livre: Forma 20">
              <a:extLst>
                <a:ext uri="{FF2B5EF4-FFF2-40B4-BE49-F238E27FC236}">
                  <a16:creationId xmlns:a16="http://schemas.microsoft.com/office/drawing/2014/main" id="{9B13BD66-7B0E-E637-828A-1DFBD5FDF6F0}"/>
                </a:ext>
              </a:extLst>
            </p:cNvPr>
            <p:cNvSpPr/>
            <p:nvPr/>
          </p:nvSpPr>
          <p:spPr>
            <a:xfrm>
              <a:off x="4123867" y="990600"/>
              <a:ext cx="3944264" cy="4876800"/>
            </a:xfrm>
            <a:custGeom>
              <a:avLst/>
              <a:gdLst>
                <a:gd name="connsiteX0" fmla="*/ 3944236 w 3944264"/>
                <a:gd name="connsiteY0" fmla="*/ 4660411 h 4876800"/>
                <a:gd name="connsiteX1" fmla="*/ 3609251 w 3944264"/>
                <a:gd name="connsiteY1" fmla="*/ 4239368 h 4876800"/>
                <a:gd name="connsiteX2" fmla="*/ 3530946 w 3944264"/>
                <a:gd name="connsiteY2" fmla="*/ 4206012 h 4876800"/>
                <a:gd name="connsiteX3" fmla="*/ 3667887 w 3944264"/>
                <a:gd name="connsiteY3" fmla="*/ 3925567 h 4876800"/>
                <a:gd name="connsiteX4" fmla="*/ 3667887 w 3944264"/>
                <a:gd name="connsiteY4" fmla="*/ 3682108 h 4876800"/>
                <a:gd name="connsiteX5" fmla="*/ 3291964 w 3944264"/>
                <a:gd name="connsiteY5" fmla="*/ 3306185 h 4876800"/>
                <a:gd name="connsiteX6" fmla="*/ 3186560 w 3944264"/>
                <a:gd name="connsiteY6" fmla="*/ 3306185 h 4876800"/>
                <a:gd name="connsiteX7" fmla="*/ 3095635 w 3944264"/>
                <a:gd name="connsiteY7" fmla="*/ 3317367 h 4876800"/>
                <a:gd name="connsiteX8" fmla="*/ 2975696 w 3944264"/>
                <a:gd name="connsiteY8" fmla="*/ 3261436 h 4876800"/>
                <a:gd name="connsiteX9" fmla="*/ 2897391 w 3944264"/>
                <a:gd name="connsiteY9" fmla="*/ 3228089 h 4876800"/>
                <a:gd name="connsiteX10" fmla="*/ 3034322 w 3944264"/>
                <a:gd name="connsiteY10" fmla="*/ 2947654 h 4876800"/>
                <a:gd name="connsiteX11" fmla="*/ 3034322 w 3944264"/>
                <a:gd name="connsiteY11" fmla="*/ 2704186 h 4876800"/>
                <a:gd name="connsiteX12" fmla="*/ 2677135 w 3944264"/>
                <a:gd name="connsiteY12" fmla="*/ 2328739 h 4876800"/>
                <a:gd name="connsiteX13" fmla="*/ 2677135 w 3944264"/>
                <a:gd name="connsiteY13" fmla="*/ 1969599 h 4876800"/>
                <a:gd name="connsiteX14" fmla="*/ 2962885 w 3944264"/>
                <a:gd name="connsiteY14" fmla="*/ 1969599 h 4876800"/>
                <a:gd name="connsiteX15" fmla="*/ 2962885 w 3944264"/>
                <a:gd name="connsiteY15" fmla="*/ 1540974 h 4876800"/>
                <a:gd name="connsiteX16" fmla="*/ 2677135 w 3944264"/>
                <a:gd name="connsiteY16" fmla="*/ 1540974 h 4876800"/>
                <a:gd name="connsiteX17" fmla="*/ 2677135 w 3944264"/>
                <a:gd name="connsiteY17" fmla="*/ 1356274 h 4876800"/>
                <a:gd name="connsiteX18" fmla="*/ 2677106 w 3944264"/>
                <a:gd name="connsiteY18" fmla="*/ 1354198 h 4876800"/>
                <a:gd name="connsiteX19" fmla="*/ 2342121 w 3944264"/>
                <a:gd name="connsiteY19" fmla="*/ 933155 h 4876800"/>
                <a:gd name="connsiteX20" fmla="*/ 2263816 w 3944264"/>
                <a:gd name="connsiteY20" fmla="*/ 899808 h 4876800"/>
                <a:gd name="connsiteX21" fmla="*/ 2400757 w 3944264"/>
                <a:gd name="connsiteY21" fmla="*/ 619382 h 4876800"/>
                <a:gd name="connsiteX22" fmla="*/ 2400757 w 3944264"/>
                <a:gd name="connsiteY22" fmla="*/ 375923 h 4876800"/>
                <a:gd name="connsiteX23" fmla="*/ 2024834 w 3944264"/>
                <a:gd name="connsiteY23" fmla="*/ 0 h 4876800"/>
                <a:gd name="connsiteX24" fmla="*/ 1919430 w 3944264"/>
                <a:gd name="connsiteY24" fmla="*/ 0 h 4876800"/>
                <a:gd name="connsiteX25" fmla="*/ 1543507 w 3944264"/>
                <a:gd name="connsiteY25" fmla="*/ 375923 h 4876800"/>
                <a:gd name="connsiteX26" fmla="*/ 1543507 w 3944264"/>
                <a:gd name="connsiteY26" fmla="*/ 619382 h 4876800"/>
                <a:gd name="connsiteX27" fmla="*/ 1680448 w 3944264"/>
                <a:gd name="connsiteY27" fmla="*/ 899817 h 4876800"/>
                <a:gd name="connsiteX28" fmla="*/ 1602143 w 3944264"/>
                <a:gd name="connsiteY28" fmla="*/ 933164 h 4876800"/>
                <a:gd name="connsiteX29" fmla="*/ 1267168 w 3944264"/>
                <a:gd name="connsiteY29" fmla="*/ 1354207 h 4876800"/>
                <a:gd name="connsiteX30" fmla="*/ 1267149 w 3944264"/>
                <a:gd name="connsiteY30" fmla="*/ 1540974 h 4876800"/>
                <a:gd name="connsiteX31" fmla="*/ 981389 w 3944264"/>
                <a:gd name="connsiteY31" fmla="*/ 1540974 h 4876800"/>
                <a:gd name="connsiteX32" fmla="*/ 981389 w 3944264"/>
                <a:gd name="connsiteY32" fmla="*/ 1969599 h 4876800"/>
                <a:gd name="connsiteX33" fmla="*/ 1267139 w 3944264"/>
                <a:gd name="connsiteY33" fmla="*/ 1969599 h 4876800"/>
                <a:gd name="connsiteX34" fmla="*/ 1267139 w 3944264"/>
                <a:gd name="connsiteY34" fmla="*/ 2328739 h 4876800"/>
                <a:gd name="connsiteX35" fmla="*/ 909952 w 3944264"/>
                <a:gd name="connsiteY35" fmla="*/ 2704186 h 4876800"/>
                <a:gd name="connsiteX36" fmla="*/ 909952 w 3944264"/>
                <a:gd name="connsiteY36" fmla="*/ 2754478 h 4876800"/>
                <a:gd name="connsiteX37" fmla="*/ 1052827 w 3944264"/>
                <a:gd name="connsiteY37" fmla="*/ 2754478 h 4876800"/>
                <a:gd name="connsiteX38" fmla="*/ 1052827 w 3944264"/>
                <a:gd name="connsiteY38" fmla="*/ 2704186 h 4876800"/>
                <a:gd name="connsiteX39" fmla="*/ 1285866 w 3944264"/>
                <a:gd name="connsiteY39" fmla="*/ 2471138 h 4876800"/>
                <a:gd name="connsiteX40" fmla="*/ 1391279 w 3944264"/>
                <a:gd name="connsiteY40" fmla="*/ 2471138 h 4876800"/>
                <a:gd name="connsiteX41" fmla="*/ 1624327 w 3944264"/>
                <a:gd name="connsiteY41" fmla="*/ 2704186 h 4876800"/>
                <a:gd name="connsiteX42" fmla="*/ 1624327 w 3944264"/>
                <a:gd name="connsiteY42" fmla="*/ 2947654 h 4876800"/>
                <a:gd name="connsiteX43" fmla="*/ 1338577 w 3944264"/>
                <a:gd name="connsiteY43" fmla="*/ 3206696 h 4876800"/>
                <a:gd name="connsiteX44" fmla="*/ 1052827 w 3944264"/>
                <a:gd name="connsiteY44" fmla="*/ 2947654 h 4876800"/>
                <a:gd name="connsiteX45" fmla="*/ 1052827 w 3944264"/>
                <a:gd name="connsiteY45" fmla="*/ 2897353 h 4876800"/>
                <a:gd name="connsiteX46" fmla="*/ 909952 w 3944264"/>
                <a:gd name="connsiteY46" fmla="*/ 2897353 h 4876800"/>
                <a:gd name="connsiteX47" fmla="*/ 909952 w 3944264"/>
                <a:gd name="connsiteY47" fmla="*/ 2947654 h 4876800"/>
                <a:gd name="connsiteX48" fmla="*/ 1046893 w 3944264"/>
                <a:gd name="connsiteY48" fmla="*/ 3228089 h 4876800"/>
                <a:gd name="connsiteX49" fmla="*/ 968597 w 3944264"/>
                <a:gd name="connsiteY49" fmla="*/ 3261436 h 4876800"/>
                <a:gd name="connsiteX50" fmla="*/ 848649 w 3944264"/>
                <a:gd name="connsiteY50" fmla="*/ 3317367 h 4876800"/>
                <a:gd name="connsiteX51" fmla="*/ 757714 w 3944264"/>
                <a:gd name="connsiteY51" fmla="*/ 3306185 h 4876800"/>
                <a:gd name="connsiteX52" fmla="*/ 652310 w 3944264"/>
                <a:gd name="connsiteY52" fmla="*/ 3306185 h 4876800"/>
                <a:gd name="connsiteX53" fmla="*/ 276396 w 3944264"/>
                <a:gd name="connsiteY53" fmla="*/ 3682108 h 4876800"/>
                <a:gd name="connsiteX54" fmla="*/ 276396 w 3944264"/>
                <a:gd name="connsiteY54" fmla="*/ 3925567 h 4876800"/>
                <a:gd name="connsiteX55" fmla="*/ 413337 w 3944264"/>
                <a:gd name="connsiteY55" fmla="*/ 4206012 h 4876800"/>
                <a:gd name="connsiteX56" fmla="*/ 335032 w 3944264"/>
                <a:gd name="connsiteY56" fmla="*/ 4239368 h 4876800"/>
                <a:gd name="connsiteX57" fmla="*/ 57 w 3944264"/>
                <a:gd name="connsiteY57" fmla="*/ 4660411 h 4876800"/>
                <a:gd name="connsiteX58" fmla="*/ 0 w 3944264"/>
                <a:gd name="connsiteY58" fmla="*/ 4876800 h 4876800"/>
                <a:gd name="connsiteX59" fmla="*/ 1757820 w 3944264"/>
                <a:gd name="connsiteY59" fmla="*/ 4876800 h 4876800"/>
                <a:gd name="connsiteX60" fmla="*/ 1757820 w 3944264"/>
                <a:gd name="connsiteY60" fmla="*/ 4733925 h 4876800"/>
                <a:gd name="connsiteX61" fmla="*/ 1410005 w 3944264"/>
                <a:gd name="connsiteY61" fmla="*/ 4733925 h 4876800"/>
                <a:gd name="connsiteX62" fmla="*/ 1410005 w 3944264"/>
                <a:gd name="connsiteY62" fmla="*/ 4663698 h 4876800"/>
                <a:gd name="connsiteX63" fmla="*/ 1658131 w 3944264"/>
                <a:gd name="connsiteY63" fmla="*/ 4370813 h 4876800"/>
                <a:gd name="connsiteX64" fmla="*/ 1826162 w 3944264"/>
                <a:gd name="connsiteY64" fmla="*/ 4299242 h 4876800"/>
                <a:gd name="connsiteX65" fmla="*/ 1972142 w 3944264"/>
                <a:gd name="connsiteY65" fmla="*/ 4327484 h 4876800"/>
                <a:gd name="connsiteX66" fmla="*/ 2118122 w 3944264"/>
                <a:gd name="connsiteY66" fmla="*/ 4299242 h 4876800"/>
                <a:gd name="connsiteX67" fmla="*/ 2286152 w 3944264"/>
                <a:gd name="connsiteY67" fmla="*/ 4370813 h 4876800"/>
                <a:gd name="connsiteX68" fmla="*/ 2534298 w 3944264"/>
                <a:gd name="connsiteY68" fmla="*/ 4664507 h 4876800"/>
                <a:gd name="connsiteX69" fmla="*/ 2534260 w 3944264"/>
                <a:gd name="connsiteY69" fmla="*/ 4733925 h 4876800"/>
                <a:gd name="connsiteX70" fmla="*/ 2186445 w 3944264"/>
                <a:gd name="connsiteY70" fmla="*/ 4733925 h 4876800"/>
                <a:gd name="connsiteX71" fmla="*/ 2186445 w 3944264"/>
                <a:gd name="connsiteY71" fmla="*/ 4876800 h 4876800"/>
                <a:gd name="connsiteX72" fmla="*/ 3944265 w 3944264"/>
                <a:gd name="connsiteY72" fmla="*/ 4876800 h 4876800"/>
                <a:gd name="connsiteX73" fmla="*/ 3944265 w 3944264"/>
                <a:gd name="connsiteY73" fmla="*/ 4662488 h 4876800"/>
                <a:gd name="connsiteX74" fmla="*/ 3291964 w 3944264"/>
                <a:gd name="connsiteY74" fmla="*/ 3449069 h 4876800"/>
                <a:gd name="connsiteX75" fmla="*/ 3525012 w 3944264"/>
                <a:gd name="connsiteY75" fmla="*/ 3682118 h 4876800"/>
                <a:gd name="connsiteX76" fmla="*/ 3525012 w 3944264"/>
                <a:gd name="connsiteY76" fmla="*/ 3925577 h 4876800"/>
                <a:gd name="connsiteX77" fmla="*/ 3239262 w 3944264"/>
                <a:gd name="connsiteY77" fmla="*/ 4184618 h 4876800"/>
                <a:gd name="connsiteX78" fmla="*/ 2953512 w 3944264"/>
                <a:gd name="connsiteY78" fmla="*/ 3925577 h 4876800"/>
                <a:gd name="connsiteX79" fmla="*/ 2953512 w 3944264"/>
                <a:gd name="connsiteY79" fmla="*/ 3682118 h 4876800"/>
                <a:gd name="connsiteX80" fmla="*/ 3186560 w 3944264"/>
                <a:gd name="connsiteY80" fmla="*/ 3449069 h 4876800"/>
                <a:gd name="connsiteX81" fmla="*/ 2891447 w 3944264"/>
                <a:gd name="connsiteY81" fmla="*/ 2704195 h 4876800"/>
                <a:gd name="connsiteX82" fmla="*/ 2891447 w 3944264"/>
                <a:gd name="connsiteY82" fmla="*/ 2947664 h 4876800"/>
                <a:gd name="connsiteX83" fmla="*/ 2605707 w 3944264"/>
                <a:gd name="connsiteY83" fmla="*/ 3206706 h 4876800"/>
                <a:gd name="connsiteX84" fmla="*/ 2319957 w 3944264"/>
                <a:gd name="connsiteY84" fmla="*/ 2947664 h 4876800"/>
                <a:gd name="connsiteX85" fmla="*/ 2319957 w 3944264"/>
                <a:gd name="connsiteY85" fmla="*/ 2704195 h 4876800"/>
                <a:gd name="connsiteX86" fmla="*/ 2552995 w 3944264"/>
                <a:gd name="connsiteY86" fmla="*/ 2471147 h 4876800"/>
                <a:gd name="connsiteX87" fmla="*/ 2658408 w 3944264"/>
                <a:gd name="connsiteY87" fmla="*/ 2471147 h 4876800"/>
                <a:gd name="connsiteX88" fmla="*/ 2891447 w 3944264"/>
                <a:gd name="connsiteY88" fmla="*/ 2704195 h 4876800"/>
                <a:gd name="connsiteX89" fmla="*/ 2534260 w 3944264"/>
                <a:gd name="connsiteY89" fmla="*/ 1357341 h 4876800"/>
                <a:gd name="connsiteX90" fmla="*/ 2534260 w 3944264"/>
                <a:gd name="connsiteY90" fmla="*/ 1540983 h 4876800"/>
                <a:gd name="connsiteX91" fmla="*/ 2093748 w 3944264"/>
                <a:gd name="connsiteY91" fmla="*/ 1540983 h 4876800"/>
                <a:gd name="connsiteX92" fmla="*/ 2344893 w 3944264"/>
                <a:gd name="connsiteY92" fmla="*/ 1090451 h 4876800"/>
                <a:gd name="connsiteX93" fmla="*/ 2534260 w 3944264"/>
                <a:gd name="connsiteY93" fmla="*/ 1357341 h 4876800"/>
                <a:gd name="connsiteX94" fmla="*/ 1686382 w 3944264"/>
                <a:gd name="connsiteY94" fmla="*/ 447361 h 4876800"/>
                <a:gd name="connsiteX95" fmla="*/ 2257882 w 3944264"/>
                <a:gd name="connsiteY95" fmla="*/ 447361 h 4876800"/>
                <a:gd name="connsiteX96" fmla="*/ 2257882 w 3944264"/>
                <a:gd name="connsiteY96" fmla="*/ 619382 h 4876800"/>
                <a:gd name="connsiteX97" fmla="*/ 1972132 w 3944264"/>
                <a:gd name="connsiteY97" fmla="*/ 878424 h 4876800"/>
                <a:gd name="connsiteX98" fmla="*/ 1686382 w 3944264"/>
                <a:gd name="connsiteY98" fmla="*/ 619382 h 4876800"/>
                <a:gd name="connsiteX99" fmla="*/ 1919430 w 3944264"/>
                <a:gd name="connsiteY99" fmla="*/ 142875 h 4876800"/>
                <a:gd name="connsiteX100" fmla="*/ 2024834 w 3944264"/>
                <a:gd name="connsiteY100" fmla="*/ 142875 h 4876800"/>
                <a:gd name="connsiteX101" fmla="*/ 2246633 w 3944264"/>
                <a:gd name="connsiteY101" fmla="*/ 304486 h 4876800"/>
                <a:gd name="connsiteX102" fmla="*/ 1697622 w 3944264"/>
                <a:gd name="connsiteY102" fmla="*/ 304486 h 4876800"/>
                <a:gd name="connsiteX103" fmla="*/ 1919430 w 3944264"/>
                <a:gd name="connsiteY103" fmla="*/ 142875 h 4876800"/>
                <a:gd name="connsiteX104" fmla="*/ 1972132 w 3944264"/>
                <a:gd name="connsiteY104" fmla="*/ 1021299 h 4876800"/>
                <a:gd name="connsiteX105" fmla="*/ 2118122 w 3944264"/>
                <a:gd name="connsiteY105" fmla="*/ 993048 h 4876800"/>
                <a:gd name="connsiteX106" fmla="*/ 2213067 w 3944264"/>
                <a:gd name="connsiteY106" fmla="*/ 1033482 h 4876800"/>
                <a:gd name="connsiteX107" fmla="*/ 1972132 w 3944264"/>
                <a:gd name="connsiteY107" fmla="*/ 1465698 h 4876800"/>
                <a:gd name="connsiteX108" fmla="*/ 1731207 w 3944264"/>
                <a:gd name="connsiteY108" fmla="*/ 1033491 h 4876800"/>
                <a:gd name="connsiteX109" fmla="*/ 1826152 w 3944264"/>
                <a:gd name="connsiteY109" fmla="*/ 993058 h 4876800"/>
                <a:gd name="connsiteX110" fmla="*/ 1972132 w 3944264"/>
                <a:gd name="connsiteY110" fmla="*/ 1021299 h 4876800"/>
                <a:gd name="connsiteX111" fmla="*/ 1410005 w 3944264"/>
                <a:gd name="connsiteY111" fmla="*/ 1357360 h 4876800"/>
                <a:gd name="connsiteX112" fmla="*/ 1599381 w 3944264"/>
                <a:gd name="connsiteY112" fmla="*/ 1090451 h 4876800"/>
                <a:gd name="connsiteX113" fmla="*/ 1850527 w 3944264"/>
                <a:gd name="connsiteY113" fmla="*/ 1540983 h 4876800"/>
                <a:gd name="connsiteX114" fmla="*/ 1410005 w 3944264"/>
                <a:gd name="connsiteY114" fmla="*/ 1540983 h 4876800"/>
                <a:gd name="connsiteX115" fmla="*/ 1124255 w 3944264"/>
                <a:gd name="connsiteY115" fmla="*/ 1683858 h 4876800"/>
                <a:gd name="connsiteX116" fmla="*/ 2820000 w 3944264"/>
                <a:gd name="connsiteY116" fmla="*/ 1683858 h 4876800"/>
                <a:gd name="connsiteX117" fmla="*/ 2820000 w 3944264"/>
                <a:gd name="connsiteY117" fmla="*/ 1826733 h 4876800"/>
                <a:gd name="connsiteX118" fmla="*/ 1124255 w 3944264"/>
                <a:gd name="connsiteY118" fmla="*/ 1826733 h 4876800"/>
                <a:gd name="connsiteX119" fmla="*/ 1410005 w 3944264"/>
                <a:gd name="connsiteY119" fmla="*/ 2328748 h 4876800"/>
                <a:gd name="connsiteX120" fmla="*/ 1410005 w 3944264"/>
                <a:gd name="connsiteY120" fmla="*/ 1969608 h 4876800"/>
                <a:gd name="connsiteX121" fmla="*/ 2534260 w 3944264"/>
                <a:gd name="connsiteY121" fmla="*/ 1969608 h 4876800"/>
                <a:gd name="connsiteX122" fmla="*/ 2534260 w 3944264"/>
                <a:gd name="connsiteY122" fmla="*/ 2328748 h 4876800"/>
                <a:gd name="connsiteX123" fmla="*/ 2177082 w 3944264"/>
                <a:gd name="connsiteY123" fmla="*/ 2704195 h 4876800"/>
                <a:gd name="connsiteX124" fmla="*/ 2177082 w 3944264"/>
                <a:gd name="connsiteY124" fmla="*/ 2947664 h 4876800"/>
                <a:gd name="connsiteX125" fmla="*/ 2314023 w 3944264"/>
                <a:gd name="connsiteY125" fmla="*/ 3228099 h 4876800"/>
                <a:gd name="connsiteX126" fmla="*/ 2235727 w 3944264"/>
                <a:gd name="connsiteY126" fmla="*/ 3261446 h 4876800"/>
                <a:gd name="connsiteX127" fmla="*/ 2115779 w 3944264"/>
                <a:gd name="connsiteY127" fmla="*/ 3317377 h 4876800"/>
                <a:gd name="connsiteX128" fmla="*/ 2024844 w 3944264"/>
                <a:gd name="connsiteY128" fmla="*/ 3306194 h 4876800"/>
                <a:gd name="connsiteX129" fmla="*/ 1919440 w 3944264"/>
                <a:gd name="connsiteY129" fmla="*/ 3306194 h 4876800"/>
                <a:gd name="connsiteX130" fmla="*/ 1828514 w 3944264"/>
                <a:gd name="connsiteY130" fmla="*/ 3317377 h 4876800"/>
                <a:gd name="connsiteX131" fmla="*/ 1708576 w 3944264"/>
                <a:gd name="connsiteY131" fmla="*/ 3261446 h 4876800"/>
                <a:gd name="connsiteX132" fmla="*/ 1630270 w 3944264"/>
                <a:gd name="connsiteY132" fmla="*/ 3228089 h 4876800"/>
                <a:gd name="connsiteX133" fmla="*/ 1767211 w 3944264"/>
                <a:gd name="connsiteY133" fmla="*/ 2947654 h 4876800"/>
                <a:gd name="connsiteX134" fmla="*/ 1767211 w 3944264"/>
                <a:gd name="connsiteY134" fmla="*/ 2704186 h 4876800"/>
                <a:gd name="connsiteX135" fmla="*/ 1410005 w 3944264"/>
                <a:gd name="connsiteY135" fmla="*/ 2328748 h 4876800"/>
                <a:gd name="connsiteX136" fmla="*/ 419252 w 3944264"/>
                <a:gd name="connsiteY136" fmla="*/ 3682118 h 4876800"/>
                <a:gd name="connsiteX137" fmla="*/ 652291 w 3944264"/>
                <a:gd name="connsiteY137" fmla="*/ 3449069 h 4876800"/>
                <a:gd name="connsiteX138" fmla="*/ 757695 w 3944264"/>
                <a:gd name="connsiteY138" fmla="*/ 3449069 h 4876800"/>
                <a:gd name="connsiteX139" fmla="*/ 990743 w 3944264"/>
                <a:gd name="connsiteY139" fmla="*/ 3682118 h 4876800"/>
                <a:gd name="connsiteX140" fmla="*/ 990743 w 3944264"/>
                <a:gd name="connsiteY140" fmla="*/ 3925577 h 4876800"/>
                <a:gd name="connsiteX141" fmla="*/ 704993 w 3944264"/>
                <a:gd name="connsiteY141" fmla="*/ 4184618 h 4876800"/>
                <a:gd name="connsiteX142" fmla="*/ 419243 w 3944264"/>
                <a:gd name="connsiteY142" fmla="*/ 3925577 h 4876800"/>
                <a:gd name="connsiteX143" fmla="*/ 419243 w 3944264"/>
                <a:gd name="connsiteY143" fmla="*/ 3682118 h 4876800"/>
                <a:gd name="connsiteX144" fmla="*/ 1267130 w 3944264"/>
                <a:gd name="connsiteY144" fmla="*/ 4733925 h 4876800"/>
                <a:gd name="connsiteX145" fmla="*/ 142875 w 3944264"/>
                <a:gd name="connsiteY145" fmla="*/ 4733925 h 4876800"/>
                <a:gd name="connsiteX146" fmla="*/ 142875 w 3944264"/>
                <a:gd name="connsiteY146" fmla="*/ 4663535 h 4876800"/>
                <a:gd name="connsiteX147" fmla="*/ 391001 w 3944264"/>
                <a:gd name="connsiteY147" fmla="*/ 4370813 h 4876800"/>
                <a:gd name="connsiteX148" fmla="*/ 559022 w 3944264"/>
                <a:gd name="connsiteY148" fmla="*/ 4299242 h 4876800"/>
                <a:gd name="connsiteX149" fmla="*/ 705002 w 3944264"/>
                <a:gd name="connsiteY149" fmla="*/ 4327484 h 4876800"/>
                <a:gd name="connsiteX150" fmla="*/ 850983 w 3944264"/>
                <a:gd name="connsiteY150" fmla="*/ 4299242 h 4876800"/>
                <a:gd name="connsiteX151" fmla="*/ 1019013 w 3944264"/>
                <a:gd name="connsiteY151" fmla="*/ 4370813 h 4876800"/>
                <a:gd name="connsiteX152" fmla="*/ 1267130 w 3944264"/>
                <a:gd name="connsiteY152" fmla="*/ 4663535 h 4876800"/>
                <a:gd name="connsiteX153" fmla="*/ 1602143 w 3944264"/>
                <a:gd name="connsiteY153" fmla="*/ 4239378 h 4876800"/>
                <a:gd name="connsiteX154" fmla="*/ 1338577 w 3944264"/>
                <a:gd name="connsiteY154" fmla="*/ 4409180 h 4876800"/>
                <a:gd name="connsiteX155" fmla="*/ 1075001 w 3944264"/>
                <a:gd name="connsiteY155" fmla="*/ 4239378 h 4876800"/>
                <a:gd name="connsiteX156" fmla="*/ 996696 w 3944264"/>
                <a:gd name="connsiteY156" fmla="*/ 4206021 h 4876800"/>
                <a:gd name="connsiteX157" fmla="*/ 1133637 w 3944264"/>
                <a:gd name="connsiteY157" fmla="*/ 3925577 h 4876800"/>
                <a:gd name="connsiteX158" fmla="*/ 1133637 w 3944264"/>
                <a:gd name="connsiteY158" fmla="*/ 3682118 h 4876800"/>
                <a:gd name="connsiteX159" fmla="*/ 1006526 w 3944264"/>
                <a:gd name="connsiteY159" fmla="*/ 3400663 h 4876800"/>
                <a:gd name="connsiteX160" fmla="*/ 1024576 w 3944264"/>
                <a:gd name="connsiteY160" fmla="*/ 3392891 h 4876800"/>
                <a:gd name="connsiteX161" fmla="*/ 1192597 w 3944264"/>
                <a:gd name="connsiteY161" fmla="*/ 3321330 h 4876800"/>
                <a:gd name="connsiteX162" fmla="*/ 1338586 w 3944264"/>
                <a:gd name="connsiteY162" fmla="*/ 3349581 h 4876800"/>
                <a:gd name="connsiteX163" fmla="*/ 1484576 w 3944264"/>
                <a:gd name="connsiteY163" fmla="*/ 3321330 h 4876800"/>
                <a:gd name="connsiteX164" fmla="*/ 1652597 w 3944264"/>
                <a:gd name="connsiteY164" fmla="*/ 3392891 h 4876800"/>
                <a:gd name="connsiteX165" fmla="*/ 1670637 w 3944264"/>
                <a:gd name="connsiteY165" fmla="*/ 3400663 h 4876800"/>
                <a:gd name="connsiteX166" fmla="*/ 1543507 w 3944264"/>
                <a:gd name="connsiteY166" fmla="*/ 3682118 h 4876800"/>
                <a:gd name="connsiteX167" fmla="*/ 1543507 w 3944264"/>
                <a:gd name="connsiteY167" fmla="*/ 3925577 h 4876800"/>
                <a:gd name="connsiteX168" fmla="*/ 1680448 w 3944264"/>
                <a:gd name="connsiteY168" fmla="*/ 4206021 h 4876800"/>
                <a:gd name="connsiteX169" fmla="*/ 1686382 w 3944264"/>
                <a:gd name="connsiteY169" fmla="*/ 3925577 h 4876800"/>
                <a:gd name="connsiteX170" fmla="*/ 1686382 w 3944264"/>
                <a:gd name="connsiteY170" fmla="*/ 3682118 h 4876800"/>
                <a:gd name="connsiteX171" fmla="*/ 1919430 w 3944264"/>
                <a:gd name="connsiteY171" fmla="*/ 3449069 h 4876800"/>
                <a:gd name="connsiteX172" fmla="*/ 2024834 w 3944264"/>
                <a:gd name="connsiteY172" fmla="*/ 3449069 h 4876800"/>
                <a:gd name="connsiteX173" fmla="*/ 2257882 w 3944264"/>
                <a:gd name="connsiteY173" fmla="*/ 3682118 h 4876800"/>
                <a:gd name="connsiteX174" fmla="*/ 2257882 w 3944264"/>
                <a:gd name="connsiteY174" fmla="*/ 3925577 h 4876800"/>
                <a:gd name="connsiteX175" fmla="*/ 1972132 w 3944264"/>
                <a:gd name="connsiteY175" fmla="*/ 4184618 h 4876800"/>
                <a:gd name="connsiteX176" fmla="*/ 1686382 w 3944264"/>
                <a:gd name="connsiteY176" fmla="*/ 3925577 h 4876800"/>
                <a:gd name="connsiteX177" fmla="*/ 2342121 w 3944264"/>
                <a:gd name="connsiteY177" fmla="*/ 4239378 h 4876800"/>
                <a:gd name="connsiteX178" fmla="*/ 2263816 w 3944264"/>
                <a:gd name="connsiteY178" fmla="*/ 4206021 h 4876800"/>
                <a:gd name="connsiteX179" fmla="*/ 2400757 w 3944264"/>
                <a:gd name="connsiteY179" fmla="*/ 3925577 h 4876800"/>
                <a:gd name="connsiteX180" fmla="*/ 2400757 w 3944264"/>
                <a:gd name="connsiteY180" fmla="*/ 3682118 h 4876800"/>
                <a:gd name="connsiteX181" fmla="*/ 2273646 w 3944264"/>
                <a:gd name="connsiteY181" fmla="*/ 3400663 h 4876800"/>
                <a:gd name="connsiteX182" fmla="*/ 2291696 w 3944264"/>
                <a:gd name="connsiteY182" fmla="*/ 3392891 h 4876800"/>
                <a:gd name="connsiteX183" fmla="*/ 2459708 w 3944264"/>
                <a:gd name="connsiteY183" fmla="*/ 3321330 h 4876800"/>
                <a:gd name="connsiteX184" fmla="*/ 2605688 w 3944264"/>
                <a:gd name="connsiteY184" fmla="*/ 3349581 h 4876800"/>
                <a:gd name="connsiteX185" fmla="*/ 2751668 w 3944264"/>
                <a:gd name="connsiteY185" fmla="*/ 3321330 h 4876800"/>
                <a:gd name="connsiteX186" fmla="*/ 2919679 w 3944264"/>
                <a:gd name="connsiteY186" fmla="*/ 3392891 h 4876800"/>
                <a:gd name="connsiteX187" fmla="*/ 2937729 w 3944264"/>
                <a:gd name="connsiteY187" fmla="*/ 3400663 h 4876800"/>
                <a:gd name="connsiteX188" fmla="*/ 2810618 w 3944264"/>
                <a:gd name="connsiteY188" fmla="*/ 3682118 h 4876800"/>
                <a:gd name="connsiteX189" fmla="*/ 2810618 w 3944264"/>
                <a:gd name="connsiteY189" fmla="*/ 3925577 h 4876800"/>
                <a:gd name="connsiteX190" fmla="*/ 2947559 w 3944264"/>
                <a:gd name="connsiteY190" fmla="*/ 4206021 h 4876800"/>
                <a:gd name="connsiteX191" fmla="*/ 2869254 w 3944264"/>
                <a:gd name="connsiteY191" fmla="*/ 4239378 h 4876800"/>
                <a:gd name="connsiteX192" fmla="*/ 2605678 w 3944264"/>
                <a:gd name="connsiteY192" fmla="*/ 4409180 h 4876800"/>
                <a:gd name="connsiteX193" fmla="*/ 2342121 w 3944264"/>
                <a:gd name="connsiteY193" fmla="*/ 4239378 h 4876800"/>
                <a:gd name="connsiteX194" fmla="*/ 3801390 w 3944264"/>
                <a:gd name="connsiteY194" fmla="*/ 4733925 h 4876800"/>
                <a:gd name="connsiteX195" fmla="*/ 2677135 w 3944264"/>
                <a:gd name="connsiteY195" fmla="*/ 4733925 h 4876800"/>
                <a:gd name="connsiteX196" fmla="*/ 2677135 w 3944264"/>
                <a:gd name="connsiteY196" fmla="*/ 4663535 h 4876800"/>
                <a:gd name="connsiteX197" fmla="*/ 2925261 w 3944264"/>
                <a:gd name="connsiteY197" fmla="*/ 4370813 h 4876800"/>
                <a:gd name="connsiteX198" fmla="*/ 3093292 w 3944264"/>
                <a:gd name="connsiteY198" fmla="*/ 4299242 h 4876800"/>
                <a:gd name="connsiteX199" fmla="*/ 3239272 w 3944264"/>
                <a:gd name="connsiteY199" fmla="*/ 4327484 h 4876800"/>
                <a:gd name="connsiteX200" fmla="*/ 3385252 w 3944264"/>
                <a:gd name="connsiteY200" fmla="*/ 4299242 h 4876800"/>
                <a:gd name="connsiteX201" fmla="*/ 3553282 w 3944264"/>
                <a:gd name="connsiteY201" fmla="*/ 4370813 h 4876800"/>
                <a:gd name="connsiteX202" fmla="*/ 3801399 w 3944264"/>
                <a:gd name="connsiteY202" fmla="*/ 4663535 h 4876800"/>
                <a:gd name="connsiteX203" fmla="*/ 3801399 w 3944264"/>
                <a:gd name="connsiteY203" fmla="*/ 4733925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944264" h="4876800">
                  <a:moveTo>
                    <a:pt x="3944236" y="4660411"/>
                  </a:moveTo>
                  <a:cubicBezTo>
                    <a:pt x="3936854" y="4406351"/>
                    <a:pt x="3831384" y="4333980"/>
                    <a:pt x="3609251" y="4239368"/>
                  </a:cubicBezTo>
                  <a:lnTo>
                    <a:pt x="3530946" y="4206012"/>
                  </a:lnTo>
                  <a:cubicBezTo>
                    <a:pt x="3615233" y="4126897"/>
                    <a:pt x="3667887" y="4021055"/>
                    <a:pt x="3667887" y="3925567"/>
                  </a:cubicBezTo>
                  <a:lnTo>
                    <a:pt x="3667887" y="3682108"/>
                  </a:lnTo>
                  <a:cubicBezTo>
                    <a:pt x="3667887" y="3474825"/>
                    <a:pt x="3499247" y="3306185"/>
                    <a:pt x="3291964" y="3306185"/>
                  </a:cubicBezTo>
                  <a:lnTo>
                    <a:pt x="3186560" y="3306185"/>
                  </a:lnTo>
                  <a:cubicBezTo>
                    <a:pt x="3155204" y="3306185"/>
                    <a:pt x="3124762" y="3310100"/>
                    <a:pt x="3095635" y="3317367"/>
                  </a:cubicBezTo>
                  <a:cubicBezTo>
                    <a:pt x="3056687" y="3296650"/>
                    <a:pt x="3013901" y="3277715"/>
                    <a:pt x="2975696" y="3261436"/>
                  </a:cubicBezTo>
                  <a:lnTo>
                    <a:pt x="2897391" y="3228089"/>
                  </a:lnTo>
                  <a:cubicBezTo>
                    <a:pt x="2981668" y="3148975"/>
                    <a:pt x="3034322" y="3043133"/>
                    <a:pt x="3034322" y="2947654"/>
                  </a:cubicBezTo>
                  <a:lnTo>
                    <a:pt x="3034322" y="2704186"/>
                  </a:lnTo>
                  <a:cubicBezTo>
                    <a:pt x="3034322" y="2503180"/>
                    <a:pt x="2875750" y="2338530"/>
                    <a:pt x="2677135" y="2328739"/>
                  </a:cubicBezTo>
                  <a:lnTo>
                    <a:pt x="2677135" y="1969599"/>
                  </a:lnTo>
                  <a:lnTo>
                    <a:pt x="2962885" y="1969599"/>
                  </a:lnTo>
                  <a:lnTo>
                    <a:pt x="2962885" y="1540974"/>
                  </a:lnTo>
                  <a:lnTo>
                    <a:pt x="2677135" y="1540974"/>
                  </a:lnTo>
                  <a:lnTo>
                    <a:pt x="2677135" y="1356274"/>
                  </a:lnTo>
                  <a:lnTo>
                    <a:pt x="2677106" y="1354198"/>
                  </a:lnTo>
                  <a:cubicBezTo>
                    <a:pt x="2669724" y="1100147"/>
                    <a:pt x="2564254" y="1027767"/>
                    <a:pt x="2342121" y="933155"/>
                  </a:cubicBezTo>
                  <a:lnTo>
                    <a:pt x="2263816" y="899808"/>
                  </a:lnTo>
                  <a:cubicBezTo>
                    <a:pt x="2348103" y="820712"/>
                    <a:pt x="2400757" y="714870"/>
                    <a:pt x="2400757" y="619382"/>
                  </a:cubicBezTo>
                  <a:lnTo>
                    <a:pt x="2400757" y="375923"/>
                  </a:lnTo>
                  <a:cubicBezTo>
                    <a:pt x="2400757" y="168640"/>
                    <a:pt x="2232117" y="0"/>
                    <a:pt x="2024834" y="0"/>
                  </a:cubicBezTo>
                  <a:lnTo>
                    <a:pt x="1919430" y="0"/>
                  </a:lnTo>
                  <a:cubicBezTo>
                    <a:pt x="1712147" y="0"/>
                    <a:pt x="1543507" y="168640"/>
                    <a:pt x="1543507" y="375923"/>
                  </a:cubicBezTo>
                  <a:lnTo>
                    <a:pt x="1543507" y="619382"/>
                  </a:lnTo>
                  <a:cubicBezTo>
                    <a:pt x="1543507" y="714870"/>
                    <a:pt x="1596161" y="820712"/>
                    <a:pt x="1680448" y="899817"/>
                  </a:cubicBezTo>
                  <a:lnTo>
                    <a:pt x="1602143" y="933164"/>
                  </a:lnTo>
                  <a:cubicBezTo>
                    <a:pt x="1380011" y="1027776"/>
                    <a:pt x="1274540" y="1100157"/>
                    <a:pt x="1267168" y="1354207"/>
                  </a:cubicBezTo>
                  <a:lnTo>
                    <a:pt x="1267149" y="1540974"/>
                  </a:lnTo>
                  <a:lnTo>
                    <a:pt x="981389" y="1540974"/>
                  </a:lnTo>
                  <a:lnTo>
                    <a:pt x="981389" y="1969599"/>
                  </a:lnTo>
                  <a:lnTo>
                    <a:pt x="1267139" y="1969599"/>
                  </a:lnTo>
                  <a:lnTo>
                    <a:pt x="1267139" y="2328739"/>
                  </a:lnTo>
                  <a:cubicBezTo>
                    <a:pt x="1068534" y="2338540"/>
                    <a:pt x="909952" y="2503180"/>
                    <a:pt x="909952" y="2704186"/>
                  </a:cubicBezTo>
                  <a:lnTo>
                    <a:pt x="909952" y="2754478"/>
                  </a:lnTo>
                  <a:lnTo>
                    <a:pt x="1052827" y="2754478"/>
                  </a:lnTo>
                  <a:lnTo>
                    <a:pt x="1052827" y="2704186"/>
                  </a:lnTo>
                  <a:cubicBezTo>
                    <a:pt x="1052827" y="2575684"/>
                    <a:pt x="1157373" y="2471138"/>
                    <a:pt x="1285866" y="2471138"/>
                  </a:cubicBezTo>
                  <a:lnTo>
                    <a:pt x="1391279" y="2471138"/>
                  </a:lnTo>
                  <a:cubicBezTo>
                    <a:pt x="1519781" y="2471138"/>
                    <a:pt x="1624327" y="2575684"/>
                    <a:pt x="1624327" y="2704186"/>
                  </a:cubicBezTo>
                  <a:lnTo>
                    <a:pt x="1624327" y="2947654"/>
                  </a:lnTo>
                  <a:cubicBezTo>
                    <a:pt x="1624327" y="3049943"/>
                    <a:pt x="1496311" y="3206696"/>
                    <a:pt x="1338577" y="3206696"/>
                  </a:cubicBezTo>
                  <a:cubicBezTo>
                    <a:pt x="1180843" y="3206696"/>
                    <a:pt x="1052827" y="3049943"/>
                    <a:pt x="1052827" y="2947654"/>
                  </a:cubicBezTo>
                  <a:lnTo>
                    <a:pt x="1052827" y="2897353"/>
                  </a:lnTo>
                  <a:lnTo>
                    <a:pt x="909952" y="2897353"/>
                  </a:lnTo>
                  <a:lnTo>
                    <a:pt x="909952" y="2947654"/>
                  </a:lnTo>
                  <a:cubicBezTo>
                    <a:pt x="909952" y="3043133"/>
                    <a:pt x="962606" y="3148975"/>
                    <a:pt x="1046893" y="3228089"/>
                  </a:cubicBezTo>
                  <a:lnTo>
                    <a:pt x="968597" y="3261436"/>
                  </a:lnTo>
                  <a:cubicBezTo>
                    <a:pt x="930392" y="3277705"/>
                    <a:pt x="887625" y="3296631"/>
                    <a:pt x="848649" y="3317367"/>
                  </a:cubicBezTo>
                  <a:cubicBezTo>
                    <a:pt x="819512" y="3310100"/>
                    <a:pt x="789070" y="3306185"/>
                    <a:pt x="757714" y="3306185"/>
                  </a:cubicBezTo>
                  <a:lnTo>
                    <a:pt x="652310" y="3306185"/>
                  </a:lnTo>
                  <a:cubicBezTo>
                    <a:pt x="445027" y="3306185"/>
                    <a:pt x="276396" y="3474825"/>
                    <a:pt x="276396" y="3682108"/>
                  </a:cubicBezTo>
                  <a:lnTo>
                    <a:pt x="276396" y="3925567"/>
                  </a:lnTo>
                  <a:cubicBezTo>
                    <a:pt x="276396" y="4021055"/>
                    <a:pt x="329051" y="4126897"/>
                    <a:pt x="413337" y="4206012"/>
                  </a:cubicBezTo>
                  <a:lnTo>
                    <a:pt x="335032" y="4239368"/>
                  </a:lnTo>
                  <a:cubicBezTo>
                    <a:pt x="112900" y="4333980"/>
                    <a:pt x="7429" y="4406360"/>
                    <a:pt x="57" y="4660411"/>
                  </a:cubicBezTo>
                  <a:lnTo>
                    <a:pt x="0" y="4876800"/>
                  </a:lnTo>
                  <a:lnTo>
                    <a:pt x="1757820" y="4876800"/>
                  </a:lnTo>
                  <a:lnTo>
                    <a:pt x="1757820" y="4733925"/>
                  </a:lnTo>
                  <a:lnTo>
                    <a:pt x="1410005" y="4733925"/>
                  </a:lnTo>
                  <a:lnTo>
                    <a:pt x="1410005" y="4663698"/>
                  </a:lnTo>
                  <a:cubicBezTo>
                    <a:pt x="1415158" y="4491609"/>
                    <a:pt x="1461821" y="4454433"/>
                    <a:pt x="1658131" y="4370813"/>
                  </a:cubicBezTo>
                  <a:lnTo>
                    <a:pt x="1826162" y="4299242"/>
                  </a:lnTo>
                  <a:cubicBezTo>
                    <a:pt x="1871691" y="4317178"/>
                    <a:pt x="1920831" y="4327484"/>
                    <a:pt x="1972142" y="4327484"/>
                  </a:cubicBezTo>
                  <a:cubicBezTo>
                    <a:pt x="2023453" y="4327484"/>
                    <a:pt x="2072592" y="4317178"/>
                    <a:pt x="2118122" y="4299242"/>
                  </a:cubicBezTo>
                  <a:lnTo>
                    <a:pt x="2286152" y="4370813"/>
                  </a:lnTo>
                  <a:cubicBezTo>
                    <a:pt x="2482777" y="4454557"/>
                    <a:pt x="2529269" y="4491695"/>
                    <a:pt x="2534298" y="4664507"/>
                  </a:cubicBezTo>
                  <a:lnTo>
                    <a:pt x="2534260" y="4733925"/>
                  </a:lnTo>
                  <a:lnTo>
                    <a:pt x="2186445" y="4733925"/>
                  </a:lnTo>
                  <a:lnTo>
                    <a:pt x="2186445" y="4876800"/>
                  </a:lnTo>
                  <a:lnTo>
                    <a:pt x="3944265" y="4876800"/>
                  </a:lnTo>
                  <a:lnTo>
                    <a:pt x="3944265" y="4662488"/>
                  </a:lnTo>
                  <a:close/>
                  <a:moveTo>
                    <a:pt x="3291964" y="3449069"/>
                  </a:moveTo>
                  <a:cubicBezTo>
                    <a:pt x="3420466" y="3449069"/>
                    <a:pt x="3525012" y="3553616"/>
                    <a:pt x="3525012" y="3682118"/>
                  </a:cubicBezTo>
                  <a:lnTo>
                    <a:pt x="3525012" y="3925577"/>
                  </a:lnTo>
                  <a:cubicBezTo>
                    <a:pt x="3525012" y="4027865"/>
                    <a:pt x="3396996" y="4184618"/>
                    <a:pt x="3239262" y="4184618"/>
                  </a:cubicBezTo>
                  <a:cubicBezTo>
                    <a:pt x="3081528" y="4184618"/>
                    <a:pt x="2953512" y="4027865"/>
                    <a:pt x="2953512" y="3925577"/>
                  </a:cubicBezTo>
                  <a:lnTo>
                    <a:pt x="2953512" y="3682118"/>
                  </a:lnTo>
                  <a:cubicBezTo>
                    <a:pt x="2953512" y="3553616"/>
                    <a:pt x="3058058" y="3449069"/>
                    <a:pt x="3186560" y="3449069"/>
                  </a:cubicBezTo>
                  <a:close/>
                  <a:moveTo>
                    <a:pt x="2891447" y="2704195"/>
                  </a:moveTo>
                  <a:lnTo>
                    <a:pt x="2891447" y="2947664"/>
                  </a:lnTo>
                  <a:cubicBezTo>
                    <a:pt x="2891447" y="3049953"/>
                    <a:pt x="2763441" y="3206706"/>
                    <a:pt x="2605707" y="3206706"/>
                  </a:cubicBezTo>
                  <a:cubicBezTo>
                    <a:pt x="2447973" y="3206706"/>
                    <a:pt x="2319957" y="3049953"/>
                    <a:pt x="2319957" y="2947664"/>
                  </a:cubicBezTo>
                  <a:lnTo>
                    <a:pt x="2319957" y="2704195"/>
                  </a:lnTo>
                  <a:cubicBezTo>
                    <a:pt x="2319957" y="2575693"/>
                    <a:pt x="2424503" y="2471147"/>
                    <a:pt x="2552995" y="2471147"/>
                  </a:cubicBezTo>
                  <a:lnTo>
                    <a:pt x="2658408" y="2471147"/>
                  </a:lnTo>
                  <a:cubicBezTo>
                    <a:pt x="2786901" y="2471147"/>
                    <a:pt x="2891447" y="2575693"/>
                    <a:pt x="2891447" y="2704195"/>
                  </a:cubicBezTo>
                  <a:close/>
                  <a:moveTo>
                    <a:pt x="2534260" y="1357341"/>
                  </a:moveTo>
                  <a:lnTo>
                    <a:pt x="2534260" y="1540983"/>
                  </a:lnTo>
                  <a:lnTo>
                    <a:pt x="2093748" y="1540983"/>
                  </a:lnTo>
                  <a:lnTo>
                    <a:pt x="2344893" y="1090451"/>
                  </a:lnTo>
                  <a:cubicBezTo>
                    <a:pt x="2491959" y="1157859"/>
                    <a:pt x="2529650" y="1204055"/>
                    <a:pt x="2534260" y="1357341"/>
                  </a:cubicBezTo>
                  <a:close/>
                  <a:moveTo>
                    <a:pt x="1686382" y="447361"/>
                  </a:moveTo>
                  <a:lnTo>
                    <a:pt x="2257882" y="447361"/>
                  </a:lnTo>
                  <a:lnTo>
                    <a:pt x="2257882" y="619382"/>
                  </a:lnTo>
                  <a:cubicBezTo>
                    <a:pt x="2257882" y="721671"/>
                    <a:pt x="2129866" y="878424"/>
                    <a:pt x="1972132" y="878424"/>
                  </a:cubicBezTo>
                  <a:cubicBezTo>
                    <a:pt x="1814398" y="878424"/>
                    <a:pt x="1686382" y="721671"/>
                    <a:pt x="1686382" y="619382"/>
                  </a:cubicBezTo>
                  <a:close/>
                  <a:moveTo>
                    <a:pt x="1919430" y="142875"/>
                  </a:moveTo>
                  <a:lnTo>
                    <a:pt x="2024834" y="142875"/>
                  </a:lnTo>
                  <a:cubicBezTo>
                    <a:pt x="2128418" y="142875"/>
                    <a:pt x="2216401" y="210836"/>
                    <a:pt x="2246633" y="304486"/>
                  </a:cubicBezTo>
                  <a:lnTo>
                    <a:pt x="1697622" y="304486"/>
                  </a:lnTo>
                  <a:cubicBezTo>
                    <a:pt x="1727864" y="210836"/>
                    <a:pt x="1815837" y="142875"/>
                    <a:pt x="1919430" y="142875"/>
                  </a:cubicBezTo>
                  <a:close/>
                  <a:moveTo>
                    <a:pt x="1972132" y="1021299"/>
                  </a:moveTo>
                  <a:cubicBezTo>
                    <a:pt x="2023443" y="1021299"/>
                    <a:pt x="2072583" y="1010993"/>
                    <a:pt x="2118122" y="993048"/>
                  </a:cubicBezTo>
                  <a:lnTo>
                    <a:pt x="2213067" y="1033482"/>
                  </a:lnTo>
                  <a:lnTo>
                    <a:pt x="1972132" y="1465698"/>
                  </a:lnTo>
                  <a:lnTo>
                    <a:pt x="1731207" y="1033491"/>
                  </a:lnTo>
                  <a:lnTo>
                    <a:pt x="1826152" y="993058"/>
                  </a:lnTo>
                  <a:cubicBezTo>
                    <a:pt x="1871682" y="1010993"/>
                    <a:pt x="1920821" y="1021299"/>
                    <a:pt x="1972132" y="1021299"/>
                  </a:cubicBezTo>
                  <a:close/>
                  <a:moveTo>
                    <a:pt x="1410005" y="1357360"/>
                  </a:moveTo>
                  <a:cubicBezTo>
                    <a:pt x="1414615" y="1204074"/>
                    <a:pt x="1452305" y="1157869"/>
                    <a:pt x="1599381" y="1090451"/>
                  </a:cubicBezTo>
                  <a:lnTo>
                    <a:pt x="1850527" y="1540983"/>
                  </a:lnTo>
                  <a:lnTo>
                    <a:pt x="1410005" y="1540983"/>
                  </a:lnTo>
                  <a:close/>
                  <a:moveTo>
                    <a:pt x="1124255" y="1683858"/>
                  </a:moveTo>
                  <a:lnTo>
                    <a:pt x="2820000" y="1683858"/>
                  </a:lnTo>
                  <a:lnTo>
                    <a:pt x="2820000" y="1826733"/>
                  </a:lnTo>
                  <a:lnTo>
                    <a:pt x="1124255" y="1826733"/>
                  </a:lnTo>
                  <a:close/>
                  <a:moveTo>
                    <a:pt x="1410005" y="2328748"/>
                  </a:moveTo>
                  <a:lnTo>
                    <a:pt x="1410005" y="1969608"/>
                  </a:lnTo>
                  <a:lnTo>
                    <a:pt x="2534260" y="1969608"/>
                  </a:lnTo>
                  <a:lnTo>
                    <a:pt x="2534260" y="2328748"/>
                  </a:lnTo>
                  <a:cubicBezTo>
                    <a:pt x="2335654" y="2338550"/>
                    <a:pt x="2177082" y="2503189"/>
                    <a:pt x="2177082" y="2704195"/>
                  </a:cubicBezTo>
                  <a:lnTo>
                    <a:pt x="2177082" y="2947664"/>
                  </a:lnTo>
                  <a:cubicBezTo>
                    <a:pt x="2177082" y="3043142"/>
                    <a:pt x="2229736" y="3148984"/>
                    <a:pt x="2314023" y="3228099"/>
                  </a:cubicBezTo>
                  <a:lnTo>
                    <a:pt x="2235727" y="3261446"/>
                  </a:lnTo>
                  <a:cubicBezTo>
                    <a:pt x="2197532" y="3277715"/>
                    <a:pt x="2154755" y="3296641"/>
                    <a:pt x="2115779" y="3317377"/>
                  </a:cubicBezTo>
                  <a:cubicBezTo>
                    <a:pt x="2086642" y="3310109"/>
                    <a:pt x="2056200" y="3306194"/>
                    <a:pt x="2024844" y="3306194"/>
                  </a:cubicBezTo>
                  <a:lnTo>
                    <a:pt x="1919440" y="3306194"/>
                  </a:lnTo>
                  <a:cubicBezTo>
                    <a:pt x="1888093" y="3306194"/>
                    <a:pt x="1857642" y="3310109"/>
                    <a:pt x="1828514" y="3317377"/>
                  </a:cubicBezTo>
                  <a:cubicBezTo>
                    <a:pt x="1789557" y="3296650"/>
                    <a:pt x="1746780" y="3277724"/>
                    <a:pt x="1708576" y="3261446"/>
                  </a:cubicBezTo>
                  <a:lnTo>
                    <a:pt x="1630270" y="3228089"/>
                  </a:lnTo>
                  <a:cubicBezTo>
                    <a:pt x="1714548" y="3148975"/>
                    <a:pt x="1767211" y="3043133"/>
                    <a:pt x="1767211" y="2947654"/>
                  </a:cubicBezTo>
                  <a:lnTo>
                    <a:pt x="1767211" y="2704186"/>
                  </a:lnTo>
                  <a:cubicBezTo>
                    <a:pt x="1767192" y="2503189"/>
                    <a:pt x="1608620" y="2338550"/>
                    <a:pt x="1410005" y="2328748"/>
                  </a:cubicBezTo>
                  <a:close/>
                  <a:moveTo>
                    <a:pt x="419252" y="3682118"/>
                  </a:moveTo>
                  <a:cubicBezTo>
                    <a:pt x="419252" y="3553616"/>
                    <a:pt x="523799" y="3449069"/>
                    <a:pt x="652291" y="3449069"/>
                  </a:cubicBezTo>
                  <a:lnTo>
                    <a:pt x="757695" y="3449069"/>
                  </a:lnTo>
                  <a:cubicBezTo>
                    <a:pt x="886196" y="3449069"/>
                    <a:pt x="990743" y="3553616"/>
                    <a:pt x="990743" y="3682118"/>
                  </a:cubicBezTo>
                  <a:lnTo>
                    <a:pt x="990743" y="3925577"/>
                  </a:lnTo>
                  <a:cubicBezTo>
                    <a:pt x="990743" y="4027865"/>
                    <a:pt x="862727" y="4184618"/>
                    <a:pt x="704993" y="4184618"/>
                  </a:cubicBezTo>
                  <a:cubicBezTo>
                    <a:pt x="547259" y="4184618"/>
                    <a:pt x="419243" y="4027865"/>
                    <a:pt x="419243" y="3925577"/>
                  </a:cubicBezTo>
                  <a:lnTo>
                    <a:pt x="419243" y="3682118"/>
                  </a:lnTo>
                  <a:close/>
                  <a:moveTo>
                    <a:pt x="1267130" y="4733925"/>
                  </a:moveTo>
                  <a:lnTo>
                    <a:pt x="142875" y="4733925"/>
                  </a:lnTo>
                  <a:lnTo>
                    <a:pt x="142875" y="4663535"/>
                  </a:lnTo>
                  <a:cubicBezTo>
                    <a:pt x="148047" y="4491552"/>
                    <a:pt x="194739" y="4454405"/>
                    <a:pt x="391001" y="4370813"/>
                  </a:cubicBezTo>
                  <a:lnTo>
                    <a:pt x="559022" y="4299242"/>
                  </a:lnTo>
                  <a:cubicBezTo>
                    <a:pt x="604552" y="4317178"/>
                    <a:pt x="653691" y="4327484"/>
                    <a:pt x="705002" y="4327484"/>
                  </a:cubicBezTo>
                  <a:cubicBezTo>
                    <a:pt x="756314" y="4327484"/>
                    <a:pt x="805453" y="4317178"/>
                    <a:pt x="850983" y="4299242"/>
                  </a:cubicBezTo>
                  <a:lnTo>
                    <a:pt x="1019013" y="4370813"/>
                  </a:lnTo>
                  <a:cubicBezTo>
                    <a:pt x="1215276" y="4454405"/>
                    <a:pt x="1261958" y="4491543"/>
                    <a:pt x="1267130" y="4663535"/>
                  </a:cubicBezTo>
                  <a:close/>
                  <a:moveTo>
                    <a:pt x="1602143" y="4239378"/>
                  </a:moveTo>
                  <a:cubicBezTo>
                    <a:pt x="1480033" y="4291384"/>
                    <a:pt x="1393260" y="4336742"/>
                    <a:pt x="1338577" y="4409180"/>
                  </a:cubicBezTo>
                  <a:cubicBezTo>
                    <a:pt x="1283894" y="4336733"/>
                    <a:pt x="1197112" y="4291384"/>
                    <a:pt x="1075001" y="4239378"/>
                  </a:cubicBezTo>
                  <a:lnTo>
                    <a:pt x="996696" y="4206021"/>
                  </a:lnTo>
                  <a:cubicBezTo>
                    <a:pt x="1080983" y="4126906"/>
                    <a:pt x="1133637" y="4021065"/>
                    <a:pt x="1133637" y="3925577"/>
                  </a:cubicBezTo>
                  <a:lnTo>
                    <a:pt x="1133637" y="3682118"/>
                  </a:lnTo>
                  <a:cubicBezTo>
                    <a:pt x="1133637" y="3570189"/>
                    <a:pt x="1084402" y="3469586"/>
                    <a:pt x="1006526" y="3400663"/>
                  </a:cubicBezTo>
                  <a:cubicBezTo>
                    <a:pt x="1012365" y="3398130"/>
                    <a:pt x="1018280" y="3395577"/>
                    <a:pt x="1024576" y="3392891"/>
                  </a:cubicBezTo>
                  <a:lnTo>
                    <a:pt x="1192597" y="3321330"/>
                  </a:lnTo>
                  <a:cubicBezTo>
                    <a:pt x="1238126" y="3339265"/>
                    <a:pt x="1287266" y="3349581"/>
                    <a:pt x="1338586" y="3349581"/>
                  </a:cubicBezTo>
                  <a:cubicBezTo>
                    <a:pt x="1389907" y="3349581"/>
                    <a:pt x="1439037" y="3339274"/>
                    <a:pt x="1484576" y="3321330"/>
                  </a:cubicBezTo>
                  <a:lnTo>
                    <a:pt x="1652597" y="3392891"/>
                  </a:lnTo>
                  <a:cubicBezTo>
                    <a:pt x="1658884" y="3395567"/>
                    <a:pt x="1664799" y="3398130"/>
                    <a:pt x="1670637" y="3400663"/>
                  </a:cubicBezTo>
                  <a:cubicBezTo>
                    <a:pt x="1592742" y="3469586"/>
                    <a:pt x="1543507" y="3570189"/>
                    <a:pt x="1543507" y="3682118"/>
                  </a:cubicBezTo>
                  <a:lnTo>
                    <a:pt x="1543507" y="3925577"/>
                  </a:lnTo>
                  <a:cubicBezTo>
                    <a:pt x="1543507" y="4021065"/>
                    <a:pt x="1596161" y="4126906"/>
                    <a:pt x="1680448" y="4206021"/>
                  </a:cubicBezTo>
                  <a:close/>
                  <a:moveTo>
                    <a:pt x="1686382" y="3925577"/>
                  </a:moveTo>
                  <a:lnTo>
                    <a:pt x="1686382" y="3682118"/>
                  </a:lnTo>
                  <a:cubicBezTo>
                    <a:pt x="1686382" y="3553616"/>
                    <a:pt x="1790929" y="3449069"/>
                    <a:pt x="1919430" y="3449069"/>
                  </a:cubicBezTo>
                  <a:lnTo>
                    <a:pt x="2024834" y="3449069"/>
                  </a:lnTo>
                  <a:cubicBezTo>
                    <a:pt x="2153336" y="3449069"/>
                    <a:pt x="2257882" y="3553616"/>
                    <a:pt x="2257882" y="3682118"/>
                  </a:cubicBezTo>
                  <a:lnTo>
                    <a:pt x="2257882" y="3925577"/>
                  </a:lnTo>
                  <a:cubicBezTo>
                    <a:pt x="2257882" y="4027865"/>
                    <a:pt x="2129866" y="4184618"/>
                    <a:pt x="1972132" y="4184618"/>
                  </a:cubicBezTo>
                  <a:cubicBezTo>
                    <a:pt x="1814398" y="4184618"/>
                    <a:pt x="1686382" y="4027875"/>
                    <a:pt x="1686382" y="3925577"/>
                  </a:cubicBezTo>
                  <a:close/>
                  <a:moveTo>
                    <a:pt x="2342121" y="4239378"/>
                  </a:moveTo>
                  <a:lnTo>
                    <a:pt x="2263816" y="4206021"/>
                  </a:lnTo>
                  <a:cubicBezTo>
                    <a:pt x="2348103" y="4126906"/>
                    <a:pt x="2400757" y="4021065"/>
                    <a:pt x="2400757" y="3925577"/>
                  </a:cubicBezTo>
                  <a:lnTo>
                    <a:pt x="2400757" y="3682118"/>
                  </a:lnTo>
                  <a:cubicBezTo>
                    <a:pt x="2400757" y="3570189"/>
                    <a:pt x="2351523" y="3469586"/>
                    <a:pt x="2273646" y="3400663"/>
                  </a:cubicBezTo>
                  <a:cubicBezTo>
                    <a:pt x="2279485" y="3398130"/>
                    <a:pt x="2285400" y="3395577"/>
                    <a:pt x="2291696" y="3392891"/>
                  </a:cubicBezTo>
                  <a:lnTo>
                    <a:pt x="2459708" y="3321330"/>
                  </a:lnTo>
                  <a:cubicBezTo>
                    <a:pt x="2505237" y="3339265"/>
                    <a:pt x="2554376" y="3349581"/>
                    <a:pt x="2605688" y="3349581"/>
                  </a:cubicBezTo>
                  <a:cubicBezTo>
                    <a:pt x="2656999" y="3349581"/>
                    <a:pt x="2706138" y="3339274"/>
                    <a:pt x="2751668" y="3321330"/>
                  </a:cubicBezTo>
                  <a:lnTo>
                    <a:pt x="2919679" y="3392891"/>
                  </a:lnTo>
                  <a:cubicBezTo>
                    <a:pt x="2925975" y="3395567"/>
                    <a:pt x="2931881" y="3398130"/>
                    <a:pt x="2937729" y="3400663"/>
                  </a:cubicBezTo>
                  <a:cubicBezTo>
                    <a:pt x="2859853" y="3469586"/>
                    <a:pt x="2810618" y="3570189"/>
                    <a:pt x="2810618" y="3682118"/>
                  </a:cubicBezTo>
                  <a:lnTo>
                    <a:pt x="2810618" y="3925577"/>
                  </a:lnTo>
                  <a:cubicBezTo>
                    <a:pt x="2810618" y="4021065"/>
                    <a:pt x="2863282" y="4126906"/>
                    <a:pt x="2947559" y="4206021"/>
                  </a:cubicBezTo>
                  <a:lnTo>
                    <a:pt x="2869254" y="4239378"/>
                  </a:lnTo>
                  <a:cubicBezTo>
                    <a:pt x="2747143" y="4291384"/>
                    <a:pt x="2660361" y="4336742"/>
                    <a:pt x="2605678" y="4409180"/>
                  </a:cubicBezTo>
                  <a:cubicBezTo>
                    <a:pt x="2551014" y="4336733"/>
                    <a:pt x="2464232" y="4291384"/>
                    <a:pt x="2342121" y="4239378"/>
                  </a:cubicBezTo>
                  <a:close/>
                  <a:moveTo>
                    <a:pt x="3801390" y="4733925"/>
                  </a:moveTo>
                  <a:lnTo>
                    <a:pt x="2677135" y="4733925"/>
                  </a:lnTo>
                  <a:lnTo>
                    <a:pt x="2677135" y="4663535"/>
                  </a:lnTo>
                  <a:cubicBezTo>
                    <a:pt x="2682307" y="4491552"/>
                    <a:pt x="2728989" y="4454405"/>
                    <a:pt x="2925261" y="4370813"/>
                  </a:cubicBezTo>
                  <a:lnTo>
                    <a:pt x="3093292" y="4299242"/>
                  </a:lnTo>
                  <a:cubicBezTo>
                    <a:pt x="3138821" y="4317178"/>
                    <a:pt x="3187960" y="4327484"/>
                    <a:pt x="3239272" y="4327484"/>
                  </a:cubicBezTo>
                  <a:cubicBezTo>
                    <a:pt x="3290583" y="4327484"/>
                    <a:pt x="3339722" y="4317178"/>
                    <a:pt x="3385252" y="4299242"/>
                  </a:cubicBezTo>
                  <a:lnTo>
                    <a:pt x="3553282" y="4370813"/>
                  </a:lnTo>
                  <a:cubicBezTo>
                    <a:pt x="3749535" y="4454405"/>
                    <a:pt x="3796227" y="4491543"/>
                    <a:pt x="3801399" y="4663535"/>
                  </a:cubicBezTo>
                  <a:lnTo>
                    <a:pt x="3801399" y="4733925"/>
                  </a:lnTo>
                  <a:close/>
                </a:path>
              </a:pathLst>
            </a:custGeom>
            <a:grpFill/>
            <a:ln w="9525" cap="flat">
              <a:noFill/>
              <a:prstDash val="solid"/>
              <a:miter/>
            </a:ln>
          </p:spPr>
          <p:txBody>
            <a:bodyPr rtlCol="0" anchor="ctr"/>
            <a:lstStyle/>
            <a:p>
              <a:endParaRPr lang="pt-BR" dirty="0"/>
            </a:p>
          </p:txBody>
        </p:sp>
        <p:sp>
          <p:nvSpPr>
            <p:cNvPr id="22" name="Forma Livre: Forma 21">
              <a:extLst>
                <a:ext uri="{FF2B5EF4-FFF2-40B4-BE49-F238E27FC236}">
                  <a16:creationId xmlns:a16="http://schemas.microsoft.com/office/drawing/2014/main" id="{B6620E25-9C35-80B3-9CC2-94F188567D9F}"/>
                </a:ext>
              </a:extLst>
            </p:cNvPr>
            <p:cNvSpPr/>
            <p:nvPr/>
          </p:nvSpPr>
          <p:spPr>
            <a:xfrm>
              <a:off x="6024562" y="5724525"/>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5FE3A8BE-CE1F-5C6E-0B5A-ACFA6AB2053C}"/>
                </a:ext>
              </a:extLst>
            </p:cNvPr>
            <p:cNvSpPr/>
            <p:nvPr/>
          </p:nvSpPr>
          <p:spPr>
            <a:xfrm>
              <a:off x="616743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24" name="Forma Livre: Forma 23">
              <a:extLst>
                <a:ext uri="{FF2B5EF4-FFF2-40B4-BE49-F238E27FC236}">
                  <a16:creationId xmlns:a16="http://schemas.microsoft.com/office/drawing/2014/main" id="{6DAE45E6-92F7-337C-861B-4704B1FF999D}"/>
                </a:ext>
              </a:extLst>
            </p:cNvPr>
            <p:cNvSpPr/>
            <p:nvPr/>
          </p:nvSpPr>
          <p:spPr>
            <a:xfrm>
              <a:off x="588168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grpSp>
      <p:sp>
        <p:nvSpPr>
          <p:cNvPr id="11" name="Título 1">
            <a:extLst>
              <a:ext uri="{FF2B5EF4-FFF2-40B4-BE49-F238E27FC236}">
                <a16:creationId xmlns:a16="http://schemas.microsoft.com/office/drawing/2014/main" id="{262AFC34-9BF3-2CBD-FE90-F2A66CDC186B}"/>
              </a:ext>
            </a:extLst>
          </p:cNvPr>
          <p:cNvSpPr txBox="1">
            <a:spLocks/>
          </p:cNvSpPr>
          <p:nvPr/>
        </p:nvSpPr>
        <p:spPr>
          <a:xfrm>
            <a:off x="1719720" y="410874"/>
            <a:ext cx="6598657" cy="1058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a:lnSpc>
                <a:spcPct val="100000"/>
              </a:lnSpc>
              <a:tabLst>
                <a:tab pos="2247900" algn="l"/>
              </a:tabLst>
            </a:pPr>
            <a:r>
              <a:rPr lang="pt-BR" sz="2400" b="1" dirty="0">
                <a:latin typeface="Arial" panose="020B0604020202020204" pitchFamily="34" charset="0"/>
                <a:ea typeface="Calibri" panose="020F0502020204030204" pitchFamily="34" charset="0"/>
                <a:cs typeface="Arial" panose="020B0604020202020204" pitchFamily="34" charset="0"/>
              </a:rPr>
              <a:t>Documento contendo proposta de organização administrativa</a:t>
            </a:r>
          </a:p>
        </p:txBody>
      </p:sp>
      <p:sp>
        <p:nvSpPr>
          <p:cNvPr id="14" name="Retângulo: Cantos Arredondados 13">
            <a:extLst>
              <a:ext uri="{FF2B5EF4-FFF2-40B4-BE49-F238E27FC236}">
                <a16:creationId xmlns:a16="http://schemas.microsoft.com/office/drawing/2014/main" id="{AEC82B5E-F67A-BCF1-75D5-C63F1AEFCBD9}"/>
              </a:ext>
            </a:extLst>
          </p:cNvPr>
          <p:cNvSpPr/>
          <p:nvPr/>
        </p:nvSpPr>
        <p:spPr>
          <a:xfrm>
            <a:off x="1819038" y="1531940"/>
            <a:ext cx="8780900" cy="3830173"/>
          </a:xfrm>
          <a:prstGeom prst="roundRect">
            <a:avLst>
              <a:gd name="adj" fmla="val 45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216000" bIns="288000" rtlCol="0" anchor="t"/>
          <a:lstStyle/>
          <a:p>
            <a:pPr>
              <a:spcAft>
                <a:spcPts val="1600"/>
              </a:spcAft>
            </a:pPr>
            <a:r>
              <a:rPr lang="pt-BR" sz="1400" b="1" dirty="0">
                <a:solidFill>
                  <a:srgbClr val="FFFFFF"/>
                </a:solidFill>
                <a:latin typeface="Arial" panose="020B0604020202020204" pitchFamily="34" charset="0"/>
                <a:cs typeface="Arial" panose="020B0604020202020204" pitchFamily="34" charset="0"/>
              </a:rPr>
              <a:t>Autoria:</a:t>
            </a:r>
            <a:r>
              <a:rPr lang="pt-BR" sz="1400" dirty="0">
                <a:solidFill>
                  <a:srgbClr val="FFFFFF"/>
                </a:solidFill>
                <a:latin typeface="Arial" panose="020B0604020202020204" pitchFamily="34" charset="0"/>
                <a:cs typeface="Arial" panose="020B0604020202020204" pitchFamily="34" charset="0"/>
              </a:rPr>
              <a:t> Maria Clara Schneider</a:t>
            </a:r>
          </a:p>
          <a:p>
            <a:pPr>
              <a:lnSpc>
                <a:spcPct val="150000"/>
              </a:lnSpc>
              <a:spcAft>
                <a:spcPts val="1600"/>
              </a:spcAft>
            </a:pPr>
            <a:r>
              <a:rPr lang="pt-BR" sz="1400" dirty="0">
                <a:solidFill>
                  <a:srgbClr val="FFFFFF"/>
                </a:solidFill>
                <a:latin typeface="Arial" panose="020B0604020202020204" pitchFamily="34" charset="0"/>
                <a:cs typeface="Arial" panose="020B0604020202020204" pitchFamily="34" charset="0"/>
              </a:rPr>
              <a:t>O presente trabalho intitulado "Proposta de Organização Administrativa e de Processos de Gestão Institucional" apresenta uma proposta de organização administrativa para a gestão universitária e de processos de gestão institucional, em contextos de inovação e transformação, articulados aos princípios democráticos e participativos, como os necessários a uma universidade tecnologicamente avançada, para que atue como instituição transformadora e socialmente referenciada. </a:t>
            </a:r>
          </a:p>
          <a:p>
            <a:pPr>
              <a:lnSpc>
                <a:spcPct val="150000"/>
              </a:lnSpc>
              <a:spcAft>
                <a:spcPts val="1600"/>
              </a:spcAft>
            </a:pPr>
            <a:r>
              <a:rPr lang="pt-BR" sz="1400" dirty="0">
                <a:solidFill>
                  <a:srgbClr val="FFFFFF"/>
                </a:solidFill>
                <a:latin typeface="Arial" panose="020B0604020202020204" pitchFamily="34" charset="0"/>
                <a:cs typeface="Arial" panose="020B0604020202020204" pitchFamily="34" charset="0"/>
              </a:rPr>
              <a:t>Ele está organizado a partir de três capítulos. O primeiro trata da Gestão Universitária Inovadora, na qual são apresentados os principais elementos utilizados para a definição da estrutura e todos os conceitos essenciais para a definição da organização administrativa a ser proposta.</a:t>
            </a:r>
            <a:endParaRPr lang="pt-BR" sz="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585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Padrão do plano de fundo&#10;&#10;Descrição gerada automaticamente">
            <a:extLst>
              <a:ext uri="{FF2B5EF4-FFF2-40B4-BE49-F238E27FC236}">
                <a16:creationId xmlns:a16="http://schemas.microsoft.com/office/drawing/2014/main" id="{A230226B-130E-4E5C-9010-1A1289809CD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Elipse 11">
            <a:extLst>
              <a:ext uri="{FF2B5EF4-FFF2-40B4-BE49-F238E27FC236}">
                <a16:creationId xmlns:a16="http://schemas.microsoft.com/office/drawing/2014/main" id="{70CC6DEE-B92E-739B-976C-E544EE50593B}"/>
              </a:ext>
            </a:extLst>
          </p:cNvPr>
          <p:cNvSpPr/>
          <p:nvPr/>
        </p:nvSpPr>
        <p:spPr>
          <a:xfrm>
            <a:off x="-1292225" y="-363452"/>
            <a:ext cx="2755900" cy="275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20" name="Gráfico 2">
            <a:extLst>
              <a:ext uri="{FF2B5EF4-FFF2-40B4-BE49-F238E27FC236}">
                <a16:creationId xmlns:a16="http://schemas.microsoft.com/office/drawing/2014/main" id="{BC3D4E79-2B6F-540E-205A-3E1AC04FB2CC}"/>
              </a:ext>
            </a:extLst>
          </p:cNvPr>
          <p:cNvGrpSpPr>
            <a:grpSpLocks noChangeAspect="1"/>
          </p:cNvGrpSpPr>
          <p:nvPr/>
        </p:nvGrpSpPr>
        <p:grpSpPr>
          <a:xfrm>
            <a:off x="367462" y="620153"/>
            <a:ext cx="737438" cy="911788"/>
            <a:chOff x="4123867" y="990599"/>
            <a:chExt cx="3944264" cy="4876800"/>
          </a:xfrm>
          <a:solidFill>
            <a:schemeClr val="bg1"/>
          </a:solidFill>
        </p:grpSpPr>
        <p:sp>
          <p:nvSpPr>
            <p:cNvPr id="21" name="Forma Livre: Forma 20">
              <a:extLst>
                <a:ext uri="{FF2B5EF4-FFF2-40B4-BE49-F238E27FC236}">
                  <a16:creationId xmlns:a16="http://schemas.microsoft.com/office/drawing/2014/main" id="{9B13BD66-7B0E-E637-828A-1DFBD5FDF6F0}"/>
                </a:ext>
              </a:extLst>
            </p:cNvPr>
            <p:cNvSpPr/>
            <p:nvPr/>
          </p:nvSpPr>
          <p:spPr>
            <a:xfrm>
              <a:off x="4123867" y="990600"/>
              <a:ext cx="3944264" cy="4876800"/>
            </a:xfrm>
            <a:custGeom>
              <a:avLst/>
              <a:gdLst>
                <a:gd name="connsiteX0" fmla="*/ 3944236 w 3944264"/>
                <a:gd name="connsiteY0" fmla="*/ 4660411 h 4876800"/>
                <a:gd name="connsiteX1" fmla="*/ 3609251 w 3944264"/>
                <a:gd name="connsiteY1" fmla="*/ 4239368 h 4876800"/>
                <a:gd name="connsiteX2" fmla="*/ 3530946 w 3944264"/>
                <a:gd name="connsiteY2" fmla="*/ 4206012 h 4876800"/>
                <a:gd name="connsiteX3" fmla="*/ 3667887 w 3944264"/>
                <a:gd name="connsiteY3" fmla="*/ 3925567 h 4876800"/>
                <a:gd name="connsiteX4" fmla="*/ 3667887 w 3944264"/>
                <a:gd name="connsiteY4" fmla="*/ 3682108 h 4876800"/>
                <a:gd name="connsiteX5" fmla="*/ 3291964 w 3944264"/>
                <a:gd name="connsiteY5" fmla="*/ 3306185 h 4876800"/>
                <a:gd name="connsiteX6" fmla="*/ 3186560 w 3944264"/>
                <a:gd name="connsiteY6" fmla="*/ 3306185 h 4876800"/>
                <a:gd name="connsiteX7" fmla="*/ 3095635 w 3944264"/>
                <a:gd name="connsiteY7" fmla="*/ 3317367 h 4876800"/>
                <a:gd name="connsiteX8" fmla="*/ 2975696 w 3944264"/>
                <a:gd name="connsiteY8" fmla="*/ 3261436 h 4876800"/>
                <a:gd name="connsiteX9" fmla="*/ 2897391 w 3944264"/>
                <a:gd name="connsiteY9" fmla="*/ 3228089 h 4876800"/>
                <a:gd name="connsiteX10" fmla="*/ 3034322 w 3944264"/>
                <a:gd name="connsiteY10" fmla="*/ 2947654 h 4876800"/>
                <a:gd name="connsiteX11" fmla="*/ 3034322 w 3944264"/>
                <a:gd name="connsiteY11" fmla="*/ 2704186 h 4876800"/>
                <a:gd name="connsiteX12" fmla="*/ 2677135 w 3944264"/>
                <a:gd name="connsiteY12" fmla="*/ 2328739 h 4876800"/>
                <a:gd name="connsiteX13" fmla="*/ 2677135 w 3944264"/>
                <a:gd name="connsiteY13" fmla="*/ 1969599 h 4876800"/>
                <a:gd name="connsiteX14" fmla="*/ 2962885 w 3944264"/>
                <a:gd name="connsiteY14" fmla="*/ 1969599 h 4876800"/>
                <a:gd name="connsiteX15" fmla="*/ 2962885 w 3944264"/>
                <a:gd name="connsiteY15" fmla="*/ 1540974 h 4876800"/>
                <a:gd name="connsiteX16" fmla="*/ 2677135 w 3944264"/>
                <a:gd name="connsiteY16" fmla="*/ 1540974 h 4876800"/>
                <a:gd name="connsiteX17" fmla="*/ 2677135 w 3944264"/>
                <a:gd name="connsiteY17" fmla="*/ 1356274 h 4876800"/>
                <a:gd name="connsiteX18" fmla="*/ 2677106 w 3944264"/>
                <a:gd name="connsiteY18" fmla="*/ 1354198 h 4876800"/>
                <a:gd name="connsiteX19" fmla="*/ 2342121 w 3944264"/>
                <a:gd name="connsiteY19" fmla="*/ 933155 h 4876800"/>
                <a:gd name="connsiteX20" fmla="*/ 2263816 w 3944264"/>
                <a:gd name="connsiteY20" fmla="*/ 899808 h 4876800"/>
                <a:gd name="connsiteX21" fmla="*/ 2400757 w 3944264"/>
                <a:gd name="connsiteY21" fmla="*/ 619382 h 4876800"/>
                <a:gd name="connsiteX22" fmla="*/ 2400757 w 3944264"/>
                <a:gd name="connsiteY22" fmla="*/ 375923 h 4876800"/>
                <a:gd name="connsiteX23" fmla="*/ 2024834 w 3944264"/>
                <a:gd name="connsiteY23" fmla="*/ 0 h 4876800"/>
                <a:gd name="connsiteX24" fmla="*/ 1919430 w 3944264"/>
                <a:gd name="connsiteY24" fmla="*/ 0 h 4876800"/>
                <a:gd name="connsiteX25" fmla="*/ 1543507 w 3944264"/>
                <a:gd name="connsiteY25" fmla="*/ 375923 h 4876800"/>
                <a:gd name="connsiteX26" fmla="*/ 1543507 w 3944264"/>
                <a:gd name="connsiteY26" fmla="*/ 619382 h 4876800"/>
                <a:gd name="connsiteX27" fmla="*/ 1680448 w 3944264"/>
                <a:gd name="connsiteY27" fmla="*/ 899817 h 4876800"/>
                <a:gd name="connsiteX28" fmla="*/ 1602143 w 3944264"/>
                <a:gd name="connsiteY28" fmla="*/ 933164 h 4876800"/>
                <a:gd name="connsiteX29" fmla="*/ 1267168 w 3944264"/>
                <a:gd name="connsiteY29" fmla="*/ 1354207 h 4876800"/>
                <a:gd name="connsiteX30" fmla="*/ 1267149 w 3944264"/>
                <a:gd name="connsiteY30" fmla="*/ 1540974 h 4876800"/>
                <a:gd name="connsiteX31" fmla="*/ 981389 w 3944264"/>
                <a:gd name="connsiteY31" fmla="*/ 1540974 h 4876800"/>
                <a:gd name="connsiteX32" fmla="*/ 981389 w 3944264"/>
                <a:gd name="connsiteY32" fmla="*/ 1969599 h 4876800"/>
                <a:gd name="connsiteX33" fmla="*/ 1267139 w 3944264"/>
                <a:gd name="connsiteY33" fmla="*/ 1969599 h 4876800"/>
                <a:gd name="connsiteX34" fmla="*/ 1267139 w 3944264"/>
                <a:gd name="connsiteY34" fmla="*/ 2328739 h 4876800"/>
                <a:gd name="connsiteX35" fmla="*/ 909952 w 3944264"/>
                <a:gd name="connsiteY35" fmla="*/ 2704186 h 4876800"/>
                <a:gd name="connsiteX36" fmla="*/ 909952 w 3944264"/>
                <a:gd name="connsiteY36" fmla="*/ 2754478 h 4876800"/>
                <a:gd name="connsiteX37" fmla="*/ 1052827 w 3944264"/>
                <a:gd name="connsiteY37" fmla="*/ 2754478 h 4876800"/>
                <a:gd name="connsiteX38" fmla="*/ 1052827 w 3944264"/>
                <a:gd name="connsiteY38" fmla="*/ 2704186 h 4876800"/>
                <a:gd name="connsiteX39" fmla="*/ 1285866 w 3944264"/>
                <a:gd name="connsiteY39" fmla="*/ 2471138 h 4876800"/>
                <a:gd name="connsiteX40" fmla="*/ 1391279 w 3944264"/>
                <a:gd name="connsiteY40" fmla="*/ 2471138 h 4876800"/>
                <a:gd name="connsiteX41" fmla="*/ 1624327 w 3944264"/>
                <a:gd name="connsiteY41" fmla="*/ 2704186 h 4876800"/>
                <a:gd name="connsiteX42" fmla="*/ 1624327 w 3944264"/>
                <a:gd name="connsiteY42" fmla="*/ 2947654 h 4876800"/>
                <a:gd name="connsiteX43" fmla="*/ 1338577 w 3944264"/>
                <a:gd name="connsiteY43" fmla="*/ 3206696 h 4876800"/>
                <a:gd name="connsiteX44" fmla="*/ 1052827 w 3944264"/>
                <a:gd name="connsiteY44" fmla="*/ 2947654 h 4876800"/>
                <a:gd name="connsiteX45" fmla="*/ 1052827 w 3944264"/>
                <a:gd name="connsiteY45" fmla="*/ 2897353 h 4876800"/>
                <a:gd name="connsiteX46" fmla="*/ 909952 w 3944264"/>
                <a:gd name="connsiteY46" fmla="*/ 2897353 h 4876800"/>
                <a:gd name="connsiteX47" fmla="*/ 909952 w 3944264"/>
                <a:gd name="connsiteY47" fmla="*/ 2947654 h 4876800"/>
                <a:gd name="connsiteX48" fmla="*/ 1046893 w 3944264"/>
                <a:gd name="connsiteY48" fmla="*/ 3228089 h 4876800"/>
                <a:gd name="connsiteX49" fmla="*/ 968597 w 3944264"/>
                <a:gd name="connsiteY49" fmla="*/ 3261436 h 4876800"/>
                <a:gd name="connsiteX50" fmla="*/ 848649 w 3944264"/>
                <a:gd name="connsiteY50" fmla="*/ 3317367 h 4876800"/>
                <a:gd name="connsiteX51" fmla="*/ 757714 w 3944264"/>
                <a:gd name="connsiteY51" fmla="*/ 3306185 h 4876800"/>
                <a:gd name="connsiteX52" fmla="*/ 652310 w 3944264"/>
                <a:gd name="connsiteY52" fmla="*/ 3306185 h 4876800"/>
                <a:gd name="connsiteX53" fmla="*/ 276396 w 3944264"/>
                <a:gd name="connsiteY53" fmla="*/ 3682108 h 4876800"/>
                <a:gd name="connsiteX54" fmla="*/ 276396 w 3944264"/>
                <a:gd name="connsiteY54" fmla="*/ 3925567 h 4876800"/>
                <a:gd name="connsiteX55" fmla="*/ 413337 w 3944264"/>
                <a:gd name="connsiteY55" fmla="*/ 4206012 h 4876800"/>
                <a:gd name="connsiteX56" fmla="*/ 335032 w 3944264"/>
                <a:gd name="connsiteY56" fmla="*/ 4239368 h 4876800"/>
                <a:gd name="connsiteX57" fmla="*/ 57 w 3944264"/>
                <a:gd name="connsiteY57" fmla="*/ 4660411 h 4876800"/>
                <a:gd name="connsiteX58" fmla="*/ 0 w 3944264"/>
                <a:gd name="connsiteY58" fmla="*/ 4876800 h 4876800"/>
                <a:gd name="connsiteX59" fmla="*/ 1757820 w 3944264"/>
                <a:gd name="connsiteY59" fmla="*/ 4876800 h 4876800"/>
                <a:gd name="connsiteX60" fmla="*/ 1757820 w 3944264"/>
                <a:gd name="connsiteY60" fmla="*/ 4733925 h 4876800"/>
                <a:gd name="connsiteX61" fmla="*/ 1410005 w 3944264"/>
                <a:gd name="connsiteY61" fmla="*/ 4733925 h 4876800"/>
                <a:gd name="connsiteX62" fmla="*/ 1410005 w 3944264"/>
                <a:gd name="connsiteY62" fmla="*/ 4663698 h 4876800"/>
                <a:gd name="connsiteX63" fmla="*/ 1658131 w 3944264"/>
                <a:gd name="connsiteY63" fmla="*/ 4370813 h 4876800"/>
                <a:gd name="connsiteX64" fmla="*/ 1826162 w 3944264"/>
                <a:gd name="connsiteY64" fmla="*/ 4299242 h 4876800"/>
                <a:gd name="connsiteX65" fmla="*/ 1972142 w 3944264"/>
                <a:gd name="connsiteY65" fmla="*/ 4327484 h 4876800"/>
                <a:gd name="connsiteX66" fmla="*/ 2118122 w 3944264"/>
                <a:gd name="connsiteY66" fmla="*/ 4299242 h 4876800"/>
                <a:gd name="connsiteX67" fmla="*/ 2286152 w 3944264"/>
                <a:gd name="connsiteY67" fmla="*/ 4370813 h 4876800"/>
                <a:gd name="connsiteX68" fmla="*/ 2534298 w 3944264"/>
                <a:gd name="connsiteY68" fmla="*/ 4664507 h 4876800"/>
                <a:gd name="connsiteX69" fmla="*/ 2534260 w 3944264"/>
                <a:gd name="connsiteY69" fmla="*/ 4733925 h 4876800"/>
                <a:gd name="connsiteX70" fmla="*/ 2186445 w 3944264"/>
                <a:gd name="connsiteY70" fmla="*/ 4733925 h 4876800"/>
                <a:gd name="connsiteX71" fmla="*/ 2186445 w 3944264"/>
                <a:gd name="connsiteY71" fmla="*/ 4876800 h 4876800"/>
                <a:gd name="connsiteX72" fmla="*/ 3944265 w 3944264"/>
                <a:gd name="connsiteY72" fmla="*/ 4876800 h 4876800"/>
                <a:gd name="connsiteX73" fmla="*/ 3944265 w 3944264"/>
                <a:gd name="connsiteY73" fmla="*/ 4662488 h 4876800"/>
                <a:gd name="connsiteX74" fmla="*/ 3291964 w 3944264"/>
                <a:gd name="connsiteY74" fmla="*/ 3449069 h 4876800"/>
                <a:gd name="connsiteX75" fmla="*/ 3525012 w 3944264"/>
                <a:gd name="connsiteY75" fmla="*/ 3682118 h 4876800"/>
                <a:gd name="connsiteX76" fmla="*/ 3525012 w 3944264"/>
                <a:gd name="connsiteY76" fmla="*/ 3925577 h 4876800"/>
                <a:gd name="connsiteX77" fmla="*/ 3239262 w 3944264"/>
                <a:gd name="connsiteY77" fmla="*/ 4184618 h 4876800"/>
                <a:gd name="connsiteX78" fmla="*/ 2953512 w 3944264"/>
                <a:gd name="connsiteY78" fmla="*/ 3925577 h 4876800"/>
                <a:gd name="connsiteX79" fmla="*/ 2953512 w 3944264"/>
                <a:gd name="connsiteY79" fmla="*/ 3682118 h 4876800"/>
                <a:gd name="connsiteX80" fmla="*/ 3186560 w 3944264"/>
                <a:gd name="connsiteY80" fmla="*/ 3449069 h 4876800"/>
                <a:gd name="connsiteX81" fmla="*/ 2891447 w 3944264"/>
                <a:gd name="connsiteY81" fmla="*/ 2704195 h 4876800"/>
                <a:gd name="connsiteX82" fmla="*/ 2891447 w 3944264"/>
                <a:gd name="connsiteY82" fmla="*/ 2947664 h 4876800"/>
                <a:gd name="connsiteX83" fmla="*/ 2605707 w 3944264"/>
                <a:gd name="connsiteY83" fmla="*/ 3206706 h 4876800"/>
                <a:gd name="connsiteX84" fmla="*/ 2319957 w 3944264"/>
                <a:gd name="connsiteY84" fmla="*/ 2947664 h 4876800"/>
                <a:gd name="connsiteX85" fmla="*/ 2319957 w 3944264"/>
                <a:gd name="connsiteY85" fmla="*/ 2704195 h 4876800"/>
                <a:gd name="connsiteX86" fmla="*/ 2552995 w 3944264"/>
                <a:gd name="connsiteY86" fmla="*/ 2471147 h 4876800"/>
                <a:gd name="connsiteX87" fmla="*/ 2658408 w 3944264"/>
                <a:gd name="connsiteY87" fmla="*/ 2471147 h 4876800"/>
                <a:gd name="connsiteX88" fmla="*/ 2891447 w 3944264"/>
                <a:gd name="connsiteY88" fmla="*/ 2704195 h 4876800"/>
                <a:gd name="connsiteX89" fmla="*/ 2534260 w 3944264"/>
                <a:gd name="connsiteY89" fmla="*/ 1357341 h 4876800"/>
                <a:gd name="connsiteX90" fmla="*/ 2534260 w 3944264"/>
                <a:gd name="connsiteY90" fmla="*/ 1540983 h 4876800"/>
                <a:gd name="connsiteX91" fmla="*/ 2093748 w 3944264"/>
                <a:gd name="connsiteY91" fmla="*/ 1540983 h 4876800"/>
                <a:gd name="connsiteX92" fmla="*/ 2344893 w 3944264"/>
                <a:gd name="connsiteY92" fmla="*/ 1090451 h 4876800"/>
                <a:gd name="connsiteX93" fmla="*/ 2534260 w 3944264"/>
                <a:gd name="connsiteY93" fmla="*/ 1357341 h 4876800"/>
                <a:gd name="connsiteX94" fmla="*/ 1686382 w 3944264"/>
                <a:gd name="connsiteY94" fmla="*/ 447361 h 4876800"/>
                <a:gd name="connsiteX95" fmla="*/ 2257882 w 3944264"/>
                <a:gd name="connsiteY95" fmla="*/ 447361 h 4876800"/>
                <a:gd name="connsiteX96" fmla="*/ 2257882 w 3944264"/>
                <a:gd name="connsiteY96" fmla="*/ 619382 h 4876800"/>
                <a:gd name="connsiteX97" fmla="*/ 1972132 w 3944264"/>
                <a:gd name="connsiteY97" fmla="*/ 878424 h 4876800"/>
                <a:gd name="connsiteX98" fmla="*/ 1686382 w 3944264"/>
                <a:gd name="connsiteY98" fmla="*/ 619382 h 4876800"/>
                <a:gd name="connsiteX99" fmla="*/ 1919430 w 3944264"/>
                <a:gd name="connsiteY99" fmla="*/ 142875 h 4876800"/>
                <a:gd name="connsiteX100" fmla="*/ 2024834 w 3944264"/>
                <a:gd name="connsiteY100" fmla="*/ 142875 h 4876800"/>
                <a:gd name="connsiteX101" fmla="*/ 2246633 w 3944264"/>
                <a:gd name="connsiteY101" fmla="*/ 304486 h 4876800"/>
                <a:gd name="connsiteX102" fmla="*/ 1697622 w 3944264"/>
                <a:gd name="connsiteY102" fmla="*/ 304486 h 4876800"/>
                <a:gd name="connsiteX103" fmla="*/ 1919430 w 3944264"/>
                <a:gd name="connsiteY103" fmla="*/ 142875 h 4876800"/>
                <a:gd name="connsiteX104" fmla="*/ 1972132 w 3944264"/>
                <a:gd name="connsiteY104" fmla="*/ 1021299 h 4876800"/>
                <a:gd name="connsiteX105" fmla="*/ 2118122 w 3944264"/>
                <a:gd name="connsiteY105" fmla="*/ 993048 h 4876800"/>
                <a:gd name="connsiteX106" fmla="*/ 2213067 w 3944264"/>
                <a:gd name="connsiteY106" fmla="*/ 1033482 h 4876800"/>
                <a:gd name="connsiteX107" fmla="*/ 1972132 w 3944264"/>
                <a:gd name="connsiteY107" fmla="*/ 1465698 h 4876800"/>
                <a:gd name="connsiteX108" fmla="*/ 1731207 w 3944264"/>
                <a:gd name="connsiteY108" fmla="*/ 1033491 h 4876800"/>
                <a:gd name="connsiteX109" fmla="*/ 1826152 w 3944264"/>
                <a:gd name="connsiteY109" fmla="*/ 993058 h 4876800"/>
                <a:gd name="connsiteX110" fmla="*/ 1972132 w 3944264"/>
                <a:gd name="connsiteY110" fmla="*/ 1021299 h 4876800"/>
                <a:gd name="connsiteX111" fmla="*/ 1410005 w 3944264"/>
                <a:gd name="connsiteY111" fmla="*/ 1357360 h 4876800"/>
                <a:gd name="connsiteX112" fmla="*/ 1599381 w 3944264"/>
                <a:gd name="connsiteY112" fmla="*/ 1090451 h 4876800"/>
                <a:gd name="connsiteX113" fmla="*/ 1850527 w 3944264"/>
                <a:gd name="connsiteY113" fmla="*/ 1540983 h 4876800"/>
                <a:gd name="connsiteX114" fmla="*/ 1410005 w 3944264"/>
                <a:gd name="connsiteY114" fmla="*/ 1540983 h 4876800"/>
                <a:gd name="connsiteX115" fmla="*/ 1124255 w 3944264"/>
                <a:gd name="connsiteY115" fmla="*/ 1683858 h 4876800"/>
                <a:gd name="connsiteX116" fmla="*/ 2820000 w 3944264"/>
                <a:gd name="connsiteY116" fmla="*/ 1683858 h 4876800"/>
                <a:gd name="connsiteX117" fmla="*/ 2820000 w 3944264"/>
                <a:gd name="connsiteY117" fmla="*/ 1826733 h 4876800"/>
                <a:gd name="connsiteX118" fmla="*/ 1124255 w 3944264"/>
                <a:gd name="connsiteY118" fmla="*/ 1826733 h 4876800"/>
                <a:gd name="connsiteX119" fmla="*/ 1410005 w 3944264"/>
                <a:gd name="connsiteY119" fmla="*/ 2328748 h 4876800"/>
                <a:gd name="connsiteX120" fmla="*/ 1410005 w 3944264"/>
                <a:gd name="connsiteY120" fmla="*/ 1969608 h 4876800"/>
                <a:gd name="connsiteX121" fmla="*/ 2534260 w 3944264"/>
                <a:gd name="connsiteY121" fmla="*/ 1969608 h 4876800"/>
                <a:gd name="connsiteX122" fmla="*/ 2534260 w 3944264"/>
                <a:gd name="connsiteY122" fmla="*/ 2328748 h 4876800"/>
                <a:gd name="connsiteX123" fmla="*/ 2177082 w 3944264"/>
                <a:gd name="connsiteY123" fmla="*/ 2704195 h 4876800"/>
                <a:gd name="connsiteX124" fmla="*/ 2177082 w 3944264"/>
                <a:gd name="connsiteY124" fmla="*/ 2947664 h 4876800"/>
                <a:gd name="connsiteX125" fmla="*/ 2314023 w 3944264"/>
                <a:gd name="connsiteY125" fmla="*/ 3228099 h 4876800"/>
                <a:gd name="connsiteX126" fmla="*/ 2235727 w 3944264"/>
                <a:gd name="connsiteY126" fmla="*/ 3261446 h 4876800"/>
                <a:gd name="connsiteX127" fmla="*/ 2115779 w 3944264"/>
                <a:gd name="connsiteY127" fmla="*/ 3317377 h 4876800"/>
                <a:gd name="connsiteX128" fmla="*/ 2024844 w 3944264"/>
                <a:gd name="connsiteY128" fmla="*/ 3306194 h 4876800"/>
                <a:gd name="connsiteX129" fmla="*/ 1919440 w 3944264"/>
                <a:gd name="connsiteY129" fmla="*/ 3306194 h 4876800"/>
                <a:gd name="connsiteX130" fmla="*/ 1828514 w 3944264"/>
                <a:gd name="connsiteY130" fmla="*/ 3317377 h 4876800"/>
                <a:gd name="connsiteX131" fmla="*/ 1708576 w 3944264"/>
                <a:gd name="connsiteY131" fmla="*/ 3261446 h 4876800"/>
                <a:gd name="connsiteX132" fmla="*/ 1630270 w 3944264"/>
                <a:gd name="connsiteY132" fmla="*/ 3228089 h 4876800"/>
                <a:gd name="connsiteX133" fmla="*/ 1767211 w 3944264"/>
                <a:gd name="connsiteY133" fmla="*/ 2947654 h 4876800"/>
                <a:gd name="connsiteX134" fmla="*/ 1767211 w 3944264"/>
                <a:gd name="connsiteY134" fmla="*/ 2704186 h 4876800"/>
                <a:gd name="connsiteX135" fmla="*/ 1410005 w 3944264"/>
                <a:gd name="connsiteY135" fmla="*/ 2328748 h 4876800"/>
                <a:gd name="connsiteX136" fmla="*/ 419252 w 3944264"/>
                <a:gd name="connsiteY136" fmla="*/ 3682118 h 4876800"/>
                <a:gd name="connsiteX137" fmla="*/ 652291 w 3944264"/>
                <a:gd name="connsiteY137" fmla="*/ 3449069 h 4876800"/>
                <a:gd name="connsiteX138" fmla="*/ 757695 w 3944264"/>
                <a:gd name="connsiteY138" fmla="*/ 3449069 h 4876800"/>
                <a:gd name="connsiteX139" fmla="*/ 990743 w 3944264"/>
                <a:gd name="connsiteY139" fmla="*/ 3682118 h 4876800"/>
                <a:gd name="connsiteX140" fmla="*/ 990743 w 3944264"/>
                <a:gd name="connsiteY140" fmla="*/ 3925577 h 4876800"/>
                <a:gd name="connsiteX141" fmla="*/ 704993 w 3944264"/>
                <a:gd name="connsiteY141" fmla="*/ 4184618 h 4876800"/>
                <a:gd name="connsiteX142" fmla="*/ 419243 w 3944264"/>
                <a:gd name="connsiteY142" fmla="*/ 3925577 h 4876800"/>
                <a:gd name="connsiteX143" fmla="*/ 419243 w 3944264"/>
                <a:gd name="connsiteY143" fmla="*/ 3682118 h 4876800"/>
                <a:gd name="connsiteX144" fmla="*/ 1267130 w 3944264"/>
                <a:gd name="connsiteY144" fmla="*/ 4733925 h 4876800"/>
                <a:gd name="connsiteX145" fmla="*/ 142875 w 3944264"/>
                <a:gd name="connsiteY145" fmla="*/ 4733925 h 4876800"/>
                <a:gd name="connsiteX146" fmla="*/ 142875 w 3944264"/>
                <a:gd name="connsiteY146" fmla="*/ 4663535 h 4876800"/>
                <a:gd name="connsiteX147" fmla="*/ 391001 w 3944264"/>
                <a:gd name="connsiteY147" fmla="*/ 4370813 h 4876800"/>
                <a:gd name="connsiteX148" fmla="*/ 559022 w 3944264"/>
                <a:gd name="connsiteY148" fmla="*/ 4299242 h 4876800"/>
                <a:gd name="connsiteX149" fmla="*/ 705002 w 3944264"/>
                <a:gd name="connsiteY149" fmla="*/ 4327484 h 4876800"/>
                <a:gd name="connsiteX150" fmla="*/ 850983 w 3944264"/>
                <a:gd name="connsiteY150" fmla="*/ 4299242 h 4876800"/>
                <a:gd name="connsiteX151" fmla="*/ 1019013 w 3944264"/>
                <a:gd name="connsiteY151" fmla="*/ 4370813 h 4876800"/>
                <a:gd name="connsiteX152" fmla="*/ 1267130 w 3944264"/>
                <a:gd name="connsiteY152" fmla="*/ 4663535 h 4876800"/>
                <a:gd name="connsiteX153" fmla="*/ 1602143 w 3944264"/>
                <a:gd name="connsiteY153" fmla="*/ 4239378 h 4876800"/>
                <a:gd name="connsiteX154" fmla="*/ 1338577 w 3944264"/>
                <a:gd name="connsiteY154" fmla="*/ 4409180 h 4876800"/>
                <a:gd name="connsiteX155" fmla="*/ 1075001 w 3944264"/>
                <a:gd name="connsiteY155" fmla="*/ 4239378 h 4876800"/>
                <a:gd name="connsiteX156" fmla="*/ 996696 w 3944264"/>
                <a:gd name="connsiteY156" fmla="*/ 4206021 h 4876800"/>
                <a:gd name="connsiteX157" fmla="*/ 1133637 w 3944264"/>
                <a:gd name="connsiteY157" fmla="*/ 3925577 h 4876800"/>
                <a:gd name="connsiteX158" fmla="*/ 1133637 w 3944264"/>
                <a:gd name="connsiteY158" fmla="*/ 3682118 h 4876800"/>
                <a:gd name="connsiteX159" fmla="*/ 1006526 w 3944264"/>
                <a:gd name="connsiteY159" fmla="*/ 3400663 h 4876800"/>
                <a:gd name="connsiteX160" fmla="*/ 1024576 w 3944264"/>
                <a:gd name="connsiteY160" fmla="*/ 3392891 h 4876800"/>
                <a:gd name="connsiteX161" fmla="*/ 1192597 w 3944264"/>
                <a:gd name="connsiteY161" fmla="*/ 3321330 h 4876800"/>
                <a:gd name="connsiteX162" fmla="*/ 1338586 w 3944264"/>
                <a:gd name="connsiteY162" fmla="*/ 3349581 h 4876800"/>
                <a:gd name="connsiteX163" fmla="*/ 1484576 w 3944264"/>
                <a:gd name="connsiteY163" fmla="*/ 3321330 h 4876800"/>
                <a:gd name="connsiteX164" fmla="*/ 1652597 w 3944264"/>
                <a:gd name="connsiteY164" fmla="*/ 3392891 h 4876800"/>
                <a:gd name="connsiteX165" fmla="*/ 1670637 w 3944264"/>
                <a:gd name="connsiteY165" fmla="*/ 3400663 h 4876800"/>
                <a:gd name="connsiteX166" fmla="*/ 1543507 w 3944264"/>
                <a:gd name="connsiteY166" fmla="*/ 3682118 h 4876800"/>
                <a:gd name="connsiteX167" fmla="*/ 1543507 w 3944264"/>
                <a:gd name="connsiteY167" fmla="*/ 3925577 h 4876800"/>
                <a:gd name="connsiteX168" fmla="*/ 1680448 w 3944264"/>
                <a:gd name="connsiteY168" fmla="*/ 4206021 h 4876800"/>
                <a:gd name="connsiteX169" fmla="*/ 1686382 w 3944264"/>
                <a:gd name="connsiteY169" fmla="*/ 3925577 h 4876800"/>
                <a:gd name="connsiteX170" fmla="*/ 1686382 w 3944264"/>
                <a:gd name="connsiteY170" fmla="*/ 3682118 h 4876800"/>
                <a:gd name="connsiteX171" fmla="*/ 1919430 w 3944264"/>
                <a:gd name="connsiteY171" fmla="*/ 3449069 h 4876800"/>
                <a:gd name="connsiteX172" fmla="*/ 2024834 w 3944264"/>
                <a:gd name="connsiteY172" fmla="*/ 3449069 h 4876800"/>
                <a:gd name="connsiteX173" fmla="*/ 2257882 w 3944264"/>
                <a:gd name="connsiteY173" fmla="*/ 3682118 h 4876800"/>
                <a:gd name="connsiteX174" fmla="*/ 2257882 w 3944264"/>
                <a:gd name="connsiteY174" fmla="*/ 3925577 h 4876800"/>
                <a:gd name="connsiteX175" fmla="*/ 1972132 w 3944264"/>
                <a:gd name="connsiteY175" fmla="*/ 4184618 h 4876800"/>
                <a:gd name="connsiteX176" fmla="*/ 1686382 w 3944264"/>
                <a:gd name="connsiteY176" fmla="*/ 3925577 h 4876800"/>
                <a:gd name="connsiteX177" fmla="*/ 2342121 w 3944264"/>
                <a:gd name="connsiteY177" fmla="*/ 4239378 h 4876800"/>
                <a:gd name="connsiteX178" fmla="*/ 2263816 w 3944264"/>
                <a:gd name="connsiteY178" fmla="*/ 4206021 h 4876800"/>
                <a:gd name="connsiteX179" fmla="*/ 2400757 w 3944264"/>
                <a:gd name="connsiteY179" fmla="*/ 3925577 h 4876800"/>
                <a:gd name="connsiteX180" fmla="*/ 2400757 w 3944264"/>
                <a:gd name="connsiteY180" fmla="*/ 3682118 h 4876800"/>
                <a:gd name="connsiteX181" fmla="*/ 2273646 w 3944264"/>
                <a:gd name="connsiteY181" fmla="*/ 3400663 h 4876800"/>
                <a:gd name="connsiteX182" fmla="*/ 2291696 w 3944264"/>
                <a:gd name="connsiteY182" fmla="*/ 3392891 h 4876800"/>
                <a:gd name="connsiteX183" fmla="*/ 2459708 w 3944264"/>
                <a:gd name="connsiteY183" fmla="*/ 3321330 h 4876800"/>
                <a:gd name="connsiteX184" fmla="*/ 2605688 w 3944264"/>
                <a:gd name="connsiteY184" fmla="*/ 3349581 h 4876800"/>
                <a:gd name="connsiteX185" fmla="*/ 2751668 w 3944264"/>
                <a:gd name="connsiteY185" fmla="*/ 3321330 h 4876800"/>
                <a:gd name="connsiteX186" fmla="*/ 2919679 w 3944264"/>
                <a:gd name="connsiteY186" fmla="*/ 3392891 h 4876800"/>
                <a:gd name="connsiteX187" fmla="*/ 2937729 w 3944264"/>
                <a:gd name="connsiteY187" fmla="*/ 3400663 h 4876800"/>
                <a:gd name="connsiteX188" fmla="*/ 2810618 w 3944264"/>
                <a:gd name="connsiteY188" fmla="*/ 3682118 h 4876800"/>
                <a:gd name="connsiteX189" fmla="*/ 2810618 w 3944264"/>
                <a:gd name="connsiteY189" fmla="*/ 3925577 h 4876800"/>
                <a:gd name="connsiteX190" fmla="*/ 2947559 w 3944264"/>
                <a:gd name="connsiteY190" fmla="*/ 4206021 h 4876800"/>
                <a:gd name="connsiteX191" fmla="*/ 2869254 w 3944264"/>
                <a:gd name="connsiteY191" fmla="*/ 4239378 h 4876800"/>
                <a:gd name="connsiteX192" fmla="*/ 2605678 w 3944264"/>
                <a:gd name="connsiteY192" fmla="*/ 4409180 h 4876800"/>
                <a:gd name="connsiteX193" fmla="*/ 2342121 w 3944264"/>
                <a:gd name="connsiteY193" fmla="*/ 4239378 h 4876800"/>
                <a:gd name="connsiteX194" fmla="*/ 3801390 w 3944264"/>
                <a:gd name="connsiteY194" fmla="*/ 4733925 h 4876800"/>
                <a:gd name="connsiteX195" fmla="*/ 2677135 w 3944264"/>
                <a:gd name="connsiteY195" fmla="*/ 4733925 h 4876800"/>
                <a:gd name="connsiteX196" fmla="*/ 2677135 w 3944264"/>
                <a:gd name="connsiteY196" fmla="*/ 4663535 h 4876800"/>
                <a:gd name="connsiteX197" fmla="*/ 2925261 w 3944264"/>
                <a:gd name="connsiteY197" fmla="*/ 4370813 h 4876800"/>
                <a:gd name="connsiteX198" fmla="*/ 3093292 w 3944264"/>
                <a:gd name="connsiteY198" fmla="*/ 4299242 h 4876800"/>
                <a:gd name="connsiteX199" fmla="*/ 3239272 w 3944264"/>
                <a:gd name="connsiteY199" fmla="*/ 4327484 h 4876800"/>
                <a:gd name="connsiteX200" fmla="*/ 3385252 w 3944264"/>
                <a:gd name="connsiteY200" fmla="*/ 4299242 h 4876800"/>
                <a:gd name="connsiteX201" fmla="*/ 3553282 w 3944264"/>
                <a:gd name="connsiteY201" fmla="*/ 4370813 h 4876800"/>
                <a:gd name="connsiteX202" fmla="*/ 3801399 w 3944264"/>
                <a:gd name="connsiteY202" fmla="*/ 4663535 h 4876800"/>
                <a:gd name="connsiteX203" fmla="*/ 3801399 w 3944264"/>
                <a:gd name="connsiteY203" fmla="*/ 4733925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944264" h="4876800">
                  <a:moveTo>
                    <a:pt x="3944236" y="4660411"/>
                  </a:moveTo>
                  <a:cubicBezTo>
                    <a:pt x="3936854" y="4406351"/>
                    <a:pt x="3831384" y="4333980"/>
                    <a:pt x="3609251" y="4239368"/>
                  </a:cubicBezTo>
                  <a:lnTo>
                    <a:pt x="3530946" y="4206012"/>
                  </a:lnTo>
                  <a:cubicBezTo>
                    <a:pt x="3615233" y="4126897"/>
                    <a:pt x="3667887" y="4021055"/>
                    <a:pt x="3667887" y="3925567"/>
                  </a:cubicBezTo>
                  <a:lnTo>
                    <a:pt x="3667887" y="3682108"/>
                  </a:lnTo>
                  <a:cubicBezTo>
                    <a:pt x="3667887" y="3474825"/>
                    <a:pt x="3499247" y="3306185"/>
                    <a:pt x="3291964" y="3306185"/>
                  </a:cubicBezTo>
                  <a:lnTo>
                    <a:pt x="3186560" y="3306185"/>
                  </a:lnTo>
                  <a:cubicBezTo>
                    <a:pt x="3155204" y="3306185"/>
                    <a:pt x="3124762" y="3310100"/>
                    <a:pt x="3095635" y="3317367"/>
                  </a:cubicBezTo>
                  <a:cubicBezTo>
                    <a:pt x="3056687" y="3296650"/>
                    <a:pt x="3013901" y="3277715"/>
                    <a:pt x="2975696" y="3261436"/>
                  </a:cubicBezTo>
                  <a:lnTo>
                    <a:pt x="2897391" y="3228089"/>
                  </a:lnTo>
                  <a:cubicBezTo>
                    <a:pt x="2981668" y="3148975"/>
                    <a:pt x="3034322" y="3043133"/>
                    <a:pt x="3034322" y="2947654"/>
                  </a:cubicBezTo>
                  <a:lnTo>
                    <a:pt x="3034322" y="2704186"/>
                  </a:lnTo>
                  <a:cubicBezTo>
                    <a:pt x="3034322" y="2503180"/>
                    <a:pt x="2875750" y="2338530"/>
                    <a:pt x="2677135" y="2328739"/>
                  </a:cubicBezTo>
                  <a:lnTo>
                    <a:pt x="2677135" y="1969599"/>
                  </a:lnTo>
                  <a:lnTo>
                    <a:pt x="2962885" y="1969599"/>
                  </a:lnTo>
                  <a:lnTo>
                    <a:pt x="2962885" y="1540974"/>
                  </a:lnTo>
                  <a:lnTo>
                    <a:pt x="2677135" y="1540974"/>
                  </a:lnTo>
                  <a:lnTo>
                    <a:pt x="2677135" y="1356274"/>
                  </a:lnTo>
                  <a:lnTo>
                    <a:pt x="2677106" y="1354198"/>
                  </a:lnTo>
                  <a:cubicBezTo>
                    <a:pt x="2669724" y="1100147"/>
                    <a:pt x="2564254" y="1027767"/>
                    <a:pt x="2342121" y="933155"/>
                  </a:cubicBezTo>
                  <a:lnTo>
                    <a:pt x="2263816" y="899808"/>
                  </a:lnTo>
                  <a:cubicBezTo>
                    <a:pt x="2348103" y="820712"/>
                    <a:pt x="2400757" y="714870"/>
                    <a:pt x="2400757" y="619382"/>
                  </a:cubicBezTo>
                  <a:lnTo>
                    <a:pt x="2400757" y="375923"/>
                  </a:lnTo>
                  <a:cubicBezTo>
                    <a:pt x="2400757" y="168640"/>
                    <a:pt x="2232117" y="0"/>
                    <a:pt x="2024834" y="0"/>
                  </a:cubicBezTo>
                  <a:lnTo>
                    <a:pt x="1919430" y="0"/>
                  </a:lnTo>
                  <a:cubicBezTo>
                    <a:pt x="1712147" y="0"/>
                    <a:pt x="1543507" y="168640"/>
                    <a:pt x="1543507" y="375923"/>
                  </a:cubicBezTo>
                  <a:lnTo>
                    <a:pt x="1543507" y="619382"/>
                  </a:lnTo>
                  <a:cubicBezTo>
                    <a:pt x="1543507" y="714870"/>
                    <a:pt x="1596161" y="820712"/>
                    <a:pt x="1680448" y="899817"/>
                  </a:cubicBezTo>
                  <a:lnTo>
                    <a:pt x="1602143" y="933164"/>
                  </a:lnTo>
                  <a:cubicBezTo>
                    <a:pt x="1380011" y="1027776"/>
                    <a:pt x="1274540" y="1100157"/>
                    <a:pt x="1267168" y="1354207"/>
                  </a:cubicBezTo>
                  <a:lnTo>
                    <a:pt x="1267149" y="1540974"/>
                  </a:lnTo>
                  <a:lnTo>
                    <a:pt x="981389" y="1540974"/>
                  </a:lnTo>
                  <a:lnTo>
                    <a:pt x="981389" y="1969599"/>
                  </a:lnTo>
                  <a:lnTo>
                    <a:pt x="1267139" y="1969599"/>
                  </a:lnTo>
                  <a:lnTo>
                    <a:pt x="1267139" y="2328739"/>
                  </a:lnTo>
                  <a:cubicBezTo>
                    <a:pt x="1068534" y="2338540"/>
                    <a:pt x="909952" y="2503180"/>
                    <a:pt x="909952" y="2704186"/>
                  </a:cubicBezTo>
                  <a:lnTo>
                    <a:pt x="909952" y="2754478"/>
                  </a:lnTo>
                  <a:lnTo>
                    <a:pt x="1052827" y="2754478"/>
                  </a:lnTo>
                  <a:lnTo>
                    <a:pt x="1052827" y="2704186"/>
                  </a:lnTo>
                  <a:cubicBezTo>
                    <a:pt x="1052827" y="2575684"/>
                    <a:pt x="1157373" y="2471138"/>
                    <a:pt x="1285866" y="2471138"/>
                  </a:cubicBezTo>
                  <a:lnTo>
                    <a:pt x="1391279" y="2471138"/>
                  </a:lnTo>
                  <a:cubicBezTo>
                    <a:pt x="1519781" y="2471138"/>
                    <a:pt x="1624327" y="2575684"/>
                    <a:pt x="1624327" y="2704186"/>
                  </a:cubicBezTo>
                  <a:lnTo>
                    <a:pt x="1624327" y="2947654"/>
                  </a:lnTo>
                  <a:cubicBezTo>
                    <a:pt x="1624327" y="3049943"/>
                    <a:pt x="1496311" y="3206696"/>
                    <a:pt x="1338577" y="3206696"/>
                  </a:cubicBezTo>
                  <a:cubicBezTo>
                    <a:pt x="1180843" y="3206696"/>
                    <a:pt x="1052827" y="3049943"/>
                    <a:pt x="1052827" y="2947654"/>
                  </a:cubicBezTo>
                  <a:lnTo>
                    <a:pt x="1052827" y="2897353"/>
                  </a:lnTo>
                  <a:lnTo>
                    <a:pt x="909952" y="2897353"/>
                  </a:lnTo>
                  <a:lnTo>
                    <a:pt x="909952" y="2947654"/>
                  </a:lnTo>
                  <a:cubicBezTo>
                    <a:pt x="909952" y="3043133"/>
                    <a:pt x="962606" y="3148975"/>
                    <a:pt x="1046893" y="3228089"/>
                  </a:cubicBezTo>
                  <a:lnTo>
                    <a:pt x="968597" y="3261436"/>
                  </a:lnTo>
                  <a:cubicBezTo>
                    <a:pt x="930392" y="3277705"/>
                    <a:pt x="887625" y="3296631"/>
                    <a:pt x="848649" y="3317367"/>
                  </a:cubicBezTo>
                  <a:cubicBezTo>
                    <a:pt x="819512" y="3310100"/>
                    <a:pt x="789070" y="3306185"/>
                    <a:pt x="757714" y="3306185"/>
                  </a:cubicBezTo>
                  <a:lnTo>
                    <a:pt x="652310" y="3306185"/>
                  </a:lnTo>
                  <a:cubicBezTo>
                    <a:pt x="445027" y="3306185"/>
                    <a:pt x="276396" y="3474825"/>
                    <a:pt x="276396" y="3682108"/>
                  </a:cubicBezTo>
                  <a:lnTo>
                    <a:pt x="276396" y="3925567"/>
                  </a:lnTo>
                  <a:cubicBezTo>
                    <a:pt x="276396" y="4021055"/>
                    <a:pt x="329051" y="4126897"/>
                    <a:pt x="413337" y="4206012"/>
                  </a:cubicBezTo>
                  <a:lnTo>
                    <a:pt x="335032" y="4239368"/>
                  </a:lnTo>
                  <a:cubicBezTo>
                    <a:pt x="112900" y="4333980"/>
                    <a:pt x="7429" y="4406360"/>
                    <a:pt x="57" y="4660411"/>
                  </a:cubicBezTo>
                  <a:lnTo>
                    <a:pt x="0" y="4876800"/>
                  </a:lnTo>
                  <a:lnTo>
                    <a:pt x="1757820" y="4876800"/>
                  </a:lnTo>
                  <a:lnTo>
                    <a:pt x="1757820" y="4733925"/>
                  </a:lnTo>
                  <a:lnTo>
                    <a:pt x="1410005" y="4733925"/>
                  </a:lnTo>
                  <a:lnTo>
                    <a:pt x="1410005" y="4663698"/>
                  </a:lnTo>
                  <a:cubicBezTo>
                    <a:pt x="1415158" y="4491609"/>
                    <a:pt x="1461821" y="4454433"/>
                    <a:pt x="1658131" y="4370813"/>
                  </a:cubicBezTo>
                  <a:lnTo>
                    <a:pt x="1826162" y="4299242"/>
                  </a:lnTo>
                  <a:cubicBezTo>
                    <a:pt x="1871691" y="4317178"/>
                    <a:pt x="1920831" y="4327484"/>
                    <a:pt x="1972142" y="4327484"/>
                  </a:cubicBezTo>
                  <a:cubicBezTo>
                    <a:pt x="2023453" y="4327484"/>
                    <a:pt x="2072592" y="4317178"/>
                    <a:pt x="2118122" y="4299242"/>
                  </a:cubicBezTo>
                  <a:lnTo>
                    <a:pt x="2286152" y="4370813"/>
                  </a:lnTo>
                  <a:cubicBezTo>
                    <a:pt x="2482777" y="4454557"/>
                    <a:pt x="2529269" y="4491695"/>
                    <a:pt x="2534298" y="4664507"/>
                  </a:cubicBezTo>
                  <a:lnTo>
                    <a:pt x="2534260" y="4733925"/>
                  </a:lnTo>
                  <a:lnTo>
                    <a:pt x="2186445" y="4733925"/>
                  </a:lnTo>
                  <a:lnTo>
                    <a:pt x="2186445" y="4876800"/>
                  </a:lnTo>
                  <a:lnTo>
                    <a:pt x="3944265" y="4876800"/>
                  </a:lnTo>
                  <a:lnTo>
                    <a:pt x="3944265" y="4662488"/>
                  </a:lnTo>
                  <a:close/>
                  <a:moveTo>
                    <a:pt x="3291964" y="3449069"/>
                  </a:moveTo>
                  <a:cubicBezTo>
                    <a:pt x="3420466" y="3449069"/>
                    <a:pt x="3525012" y="3553616"/>
                    <a:pt x="3525012" y="3682118"/>
                  </a:cubicBezTo>
                  <a:lnTo>
                    <a:pt x="3525012" y="3925577"/>
                  </a:lnTo>
                  <a:cubicBezTo>
                    <a:pt x="3525012" y="4027865"/>
                    <a:pt x="3396996" y="4184618"/>
                    <a:pt x="3239262" y="4184618"/>
                  </a:cubicBezTo>
                  <a:cubicBezTo>
                    <a:pt x="3081528" y="4184618"/>
                    <a:pt x="2953512" y="4027865"/>
                    <a:pt x="2953512" y="3925577"/>
                  </a:cubicBezTo>
                  <a:lnTo>
                    <a:pt x="2953512" y="3682118"/>
                  </a:lnTo>
                  <a:cubicBezTo>
                    <a:pt x="2953512" y="3553616"/>
                    <a:pt x="3058058" y="3449069"/>
                    <a:pt x="3186560" y="3449069"/>
                  </a:cubicBezTo>
                  <a:close/>
                  <a:moveTo>
                    <a:pt x="2891447" y="2704195"/>
                  </a:moveTo>
                  <a:lnTo>
                    <a:pt x="2891447" y="2947664"/>
                  </a:lnTo>
                  <a:cubicBezTo>
                    <a:pt x="2891447" y="3049953"/>
                    <a:pt x="2763441" y="3206706"/>
                    <a:pt x="2605707" y="3206706"/>
                  </a:cubicBezTo>
                  <a:cubicBezTo>
                    <a:pt x="2447973" y="3206706"/>
                    <a:pt x="2319957" y="3049953"/>
                    <a:pt x="2319957" y="2947664"/>
                  </a:cubicBezTo>
                  <a:lnTo>
                    <a:pt x="2319957" y="2704195"/>
                  </a:lnTo>
                  <a:cubicBezTo>
                    <a:pt x="2319957" y="2575693"/>
                    <a:pt x="2424503" y="2471147"/>
                    <a:pt x="2552995" y="2471147"/>
                  </a:cubicBezTo>
                  <a:lnTo>
                    <a:pt x="2658408" y="2471147"/>
                  </a:lnTo>
                  <a:cubicBezTo>
                    <a:pt x="2786901" y="2471147"/>
                    <a:pt x="2891447" y="2575693"/>
                    <a:pt x="2891447" y="2704195"/>
                  </a:cubicBezTo>
                  <a:close/>
                  <a:moveTo>
                    <a:pt x="2534260" y="1357341"/>
                  </a:moveTo>
                  <a:lnTo>
                    <a:pt x="2534260" y="1540983"/>
                  </a:lnTo>
                  <a:lnTo>
                    <a:pt x="2093748" y="1540983"/>
                  </a:lnTo>
                  <a:lnTo>
                    <a:pt x="2344893" y="1090451"/>
                  </a:lnTo>
                  <a:cubicBezTo>
                    <a:pt x="2491959" y="1157859"/>
                    <a:pt x="2529650" y="1204055"/>
                    <a:pt x="2534260" y="1357341"/>
                  </a:cubicBezTo>
                  <a:close/>
                  <a:moveTo>
                    <a:pt x="1686382" y="447361"/>
                  </a:moveTo>
                  <a:lnTo>
                    <a:pt x="2257882" y="447361"/>
                  </a:lnTo>
                  <a:lnTo>
                    <a:pt x="2257882" y="619382"/>
                  </a:lnTo>
                  <a:cubicBezTo>
                    <a:pt x="2257882" y="721671"/>
                    <a:pt x="2129866" y="878424"/>
                    <a:pt x="1972132" y="878424"/>
                  </a:cubicBezTo>
                  <a:cubicBezTo>
                    <a:pt x="1814398" y="878424"/>
                    <a:pt x="1686382" y="721671"/>
                    <a:pt x="1686382" y="619382"/>
                  </a:cubicBezTo>
                  <a:close/>
                  <a:moveTo>
                    <a:pt x="1919430" y="142875"/>
                  </a:moveTo>
                  <a:lnTo>
                    <a:pt x="2024834" y="142875"/>
                  </a:lnTo>
                  <a:cubicBezTo>
                    <a:pt x="2128418" y="142875"/>
                    <a:pt x="2216401" y="210836"/>
                    <a:pt x="2246633" y="304486"/>
                  </a:cubicBezTo>
                  <a:lnTo>
                    <a:pt x="1697622" y="304486"/>
                  </a:lnTo>
                  <a:cubicBezTo>
                    <a:pt x="1727864" y="210836"/>
                    <a:pt x="1815837" y="142875"/>
                    <a:pt x="1919430" y="142875"/>
                  </a:cubicBezTo>
                  <a:close/>
                  <a:moveTo>
                    <a:pt x="1972132" y="1021299"/>
                  </a:moveTo>
                  <a:cubicBezTo>
                    <a:pt x="2023443" y="1021299"/>
                    <a:pt x="2072583" y="1010993"/>
                    <a:pt x="2118122" y="993048"/>
                  </a:cubicBezTo>
                  <a:lnTo>
                    <a:pt x="2213067" y="1033482"/>
                  </a:lnTo>
                  <a:lnTo>
                    <a:pt x="1972132" y="1465698"/>
                  </a:lnTo>
                  <a:lnTo>
                    <a:pt x="1731207" y="1033491"/>
                  </a:lnTo>
                  <a:lnTo>
                    <a:pt x="1826152" y="993058"/>
                  </a:lnTo>
                  <a:cubicBezTo>
                    <a:pt x="1871682" y="1010993"/>
                    <a:pt x="1920821" y="1021299"/>
                    <a:pt x="1972132" y="1021299"/>
                  </a:cubicBezTo>
                  <a:close/>
                  <a:moveTo>
                    <a:pt x="1410005" y="1357360"/>
                  </a:moveTo>
                  <a:cubicBezTo>
                    <a:pt x="1414615" y="1204074"/>
                    <a:pt x="1452305" y="1157869"/>
                    <a:pt x="1599381" y="1090451"/>
                  </a:cubicBezTo>
                  <a:lnTo>
                    <a:pt x="1850527" y="1540983"/>
                  </a:lnTo>
                  <a:lnTo>
                    <a:pt x="1410005" y="1540983"/>
                  </a:lnTo>
                  <a:close/>
                  <a:moveTo>
                    <a:pt x="1124255" y="1683858"/>
                  </a:moveTo>
                  <a:lnTo>
                    <a:pt x="2820000" y="1683858"/>
                  </a:lnTo>
                  <a:lnTo>
                    <a:pt x="2820000" y="1826733"/>
                  </a:lnTo>
                  <a:lnTo>
                    <a:pt x="1124255" y="1826733"/>
                  </a:lnTo>
                  <a:close/>
                  <a:moveTo>
                    <a:pt x="1410005" y="2328748"/>
                  </a:moveTo>
                  <a:lnTo>
                    <a:pt x="1410005" y="1969608"/>
                  </a:lnTo>
                  <a:lnTo>
                    <a:pt x="2534260" y="1969608"/>
                  </a:lnTo>
                  <a:lnTo>
                    <a:pt x="2534260" y="2328748"/>
                  </a:lnTo>
                  <a:cubicBezTo>
                    <a:pt x="2335654" y="2338550"/>
                    <a:pt x="2177082" y="2503189"/>
                    <a:pt x="2177082" y="2704195"/>
                  </a:cubicBezTo>
                  <a:lnTo>
                    <a:pt x="2177082" y="2947664"/>
                  </a:lnTo>
                  <a:cubicBezTo>
                    <a:pt x="2177082" y="3043142"/>
                    <a:pt x="2229736" y="3148984"/>
                    <a:pt x="2314023" y="3228099"/>
                  </a:cubicBezTo>
                  <a:lnTo>
                    <a:pt x="2235727" y="3261446"/>
                  </a:lnTo>
                  <a:cubicBezTo>
                    <a:pt x="2197532" y="3277715"/>
                    <a:pt x="2154755" y="3296641"/>
                    <a:pt x="2115779" y="3317377"/>
                  </a:cubicBezTo>
                  <a:cubicBezTo>
                    <a:pt x="2086642" y="3310109"/>
                    <a:pt x="2056200" y="3306194"/>
                    <a:pt x="2024844" y="3306194"/>
                  </a:cubicBezTo>
                  <a:lnTo>
                    <a:pt x="1919440" y="3306194"/>
                  </a:lnTo>
                  <a:cubicBezTo>
                    <a:pt x="1888093" y="3306194"/>
                    <a:pt x="1857642" y="3310109"/>
                    <a:pt x="1828514" y="3317377"/>
                  </a:cubicBezTo>
                  <a:cubicBezTo>
                    <a:pt x="1789557" y="3296650"/>
                    <a:pt x="1746780" y="3277724"/>
                    <a:pt x="1708576" y="3261446"/>
                  </a:cubicBezTo>
                  <a:lnTo>
                    <a:pt x="1630270" y="3228089"/>
                  </a:lnTo>
                  <a:cubicBezTo>
                    <a:pt x="1714548" y="3148975"/>
                    <a:pt x="1767211" y="3043133"/>
                    <a:pt x="1767211" y="2947654"/>
                  </a:cubicBezTo>
                  <a:lnTo>
                    <a:pt x="1767211" y="2704186"/>
                  </a:lnTo>
                  <a:cubicBezTo>
                    <a:pt x="1767192" y="2503189"/>
                    <a:pt x="1608620" y="2338550"/>
                    <a:pt x="1410005" y="2328748"/>
                  </a:cubicBezTo>
                  <a:close/>
                  <a:moveTo>
                    <a:pt x="419252" y="3682118"/>
                  </a:moveTo>
                  <a:cubicBezTo>
                    <a:pt x="419252" y="3553616"/>
                    <a:pt x="523799" y="3449069"/>
                    <a:pt x="652291" y="3449069"/>
                  </a:cubicBezTo>
                  <a:lnTo>
                    <a:pt x="757695" y="3449069"/>
                  </a:lnTo>
                  <a:cubicBezTo>
                    <a:pt x="886196" y="3449069"/>
                    <a:pt x="990743" y="3553616"/>
                    <a:pt x="990743" y="3682118"/>
                  </a:cubicBezTo>
                  <a:lnTo>
                    <a:pt x="990743" y="3925577"/>
                  </a:lnTo>
                  <a:cubicBezTo>
                    <a:pt x="990743" y="4027865"/>
                    <a:pt x="862727" y="4184618"/>
                    <a:pt x="704993" y="4184618"/>
                  </a:cubicBezTo>
                  <a:cubicBezTo>
                    <a:pt x="547259" y="4184618"/>
                    <a:pt x="419243" y="4027865"/>
                    <a:pt x="419243" y="3925577"/>
                  </a:cubicBezTo>
                  <a:lnTo>
                    <a:pt x="419243" y="3682118"/>
                  </a:lnTo>
                  <a:close/>
                  <a:moveTo>
                    <a:pt x="1267130" y="4733925"/>
                  </a:moveTo>
                  <a:lnTo>
                    <a:pt x="142875" y="4733925"/>
                  </a:lnTo>
                  <a:lnTo>
                    <a:pt x="142875" y="4663535"/>
                  </a:lnTo>
                  <a:cubicBezTo>
                    <a:pt x="148047" y="4491552"/>
                    <a:pt x="194739" y="4454405"/>
                    <a:pt x="391001" y="4370813"/>
                  </a:cubicBezTo>
                  <a:lnTo>
                    <a:pt x="559022" y="4299242"/>
                  </a:lnTo>
                  <a:cubicBezTo>
                    <a:pt x="604552" y="4317178"/>
                    <a:pt x="653691" y="4327484"/>
                    <a:pt x="705002" y="4327484"/>
                  </a:cubicBezTo>
                  <a:cubicBezTo>
                    <a:pt x="756314" y="4327484"/>
                    <a:pt x="805453" y="4317178"/>
                    <a:pt x="850983" y="4299242"/>
                  </a:cubicBezTo>
                  <a:lnTo>
                    <a:pt x="1019013" y="4370813"/>
                  </a:lnTo>
                  <a:cubicBezTo>
                    <a:pt x="1215276" y="4454405"/>
                    <a:pt x="1261958" y="4491543"/>
                    <a:pt x="1267130" y="4663535"/>
                  </a:cubicBezTo>
                  <a:close/>
                  <a:moveTo>
                    <a:pt x="1602143" y="4239378"/>
                  </a:moveTo>
                  <a:cubicBezTo>
                    <a:pt x="1480033" y="4291384"/>
                    <a:pt x="1393260" y="4336742"/>
                    <a:pt x="1338577" y="4409180"/>
                  </a:cubicBezTo>
                  <a:cubicBezTo>
                    <a:pt x="1283894" y="4336733"/>
                    <a:pt x="1197112" y="4291384"/>
                    <a:pt x="1075001" y="4239378"/>
                  </a:cubicBezTo>
                  <a:lnTo>
                    <a:pt x="996696" y="4206021"/>
                  </a:lnTo>
                  <a:cubicBezTo>
                    <a:pt x="1080983" y="4126906"/>
                    <a:pt x="1133637" y="4021065"/>
                    <a:pt x="1133637" y="3925577"/>
                  </a:cubicBezTo>
                  <a:lnTo>
                    <a:pt x="1133637" y="3682118"/>
                  </a:lnTo>
                  <a:cubicBezTo>
                    <a:pt x="1133637" y="3570189"/>
                    <a:pt x="1084402" y="3469586"/>
                    <a:pt x="1006526" y="3400663"/>
                  </a:cubicBezTo>
                  <a:cubicBezTo>
                    <a:pt x="1012365" y="3398130"/>
                    <a:pt x="1018280" y="3395577"/>
                    <a:pt x="1024576" y="3392891"/>
                  </a:cubicBezTo>
                  <a:lnTo>
                    <a:pt x="1192597" y="3321330"/>
                  </a:lnTo>
                  <a:cubicBezTo>
                    <a:pt x="1238126" y="3339265"/>
                    <a:pt x="1287266" y="3349581"/>
                    <a:pt x="1338586" y="3349581"/>
                  </a:cubicBezTo>
                  <a:cubicBezTo>
                    <a:pt x="1389907" y="3349581"/>
                    <a:pt x="1439037" y="3339274"/>
                    <a:pt x="1484576" y="3321330"/>
                  </a:cubicBezTo>
                  <a:lnTo>
                    <a:pt x="1652597" y="3392891"/>
                  </a:lnTo>
                  <a:cubicBezTo>
                    <a:pt x="1658884" y="3395567"/>
                    <a:pt x="1664799" y="3398130"/>
                    <a:pt x="1670637" y="3400663"/>
                  </a:cubicBezTo>
                  <a:cubicBezTo>
                    <a:pt x="1592742" y="3469586"/>
                    <a:pt x="1543507" y="3570189"/>
                    <a:pt x="1543507" y="3682118"/>
                  </a:cubicBezTo>
                  <a:lnTo>
                    <a:pt x="1543507" y="3925577"/>
                  </a:lnTo>
                  <a:cubicBezTo>
                    <a:pt x="1543507" y="4021065"/>
                    <a:pt x="1596161" y="4126906"/>
                    <a:pt x="1680448" y="4206021"/>
                  </a:cubicBezTo>
                  <a:close/>
                  <a:moveTo>
                    <a:pt x="1686382" y="3925577"/>
                  </a:moveTo>
                  <a:lnTo>
                    <a:pt x="1686382" y="3682118"/>
                  </a:lnTo>
                  <a:cubicBezTo>
                    <a:pt x="1686382" y="3553616"/>
                    <a:pt x="1790929" y="3449069"/>
                    <a:pt x="1919430" y="3449069"/>
                  </a:cubicBezTo>
                  <a:lnTo>
                    <a:pt x="2024834" y="3449069"/>
                  </a:lnTo>
                  <a:cubicBezTo>
                    <a:pt x="2153336" y="3449069"/>
                    <a:pt x="2257882" y="3553616"/>
                    <a:pt x="2257882" y="3682118"/>
                  </a:cubicBezTo>
                  <a:lnTo>
                    <a:pt x="2257882" y="3925577"/>
                  </a:lnTo>
                  <a:cubicBezTo>
                    <a:pt x="2257882" y="4027865"/>
                    <a:pt x="2129866" y="4184618"/>
                    <a:pt x="1972132" y="4184618"/>
                  </a:cubicBezTo>
                  <a:cubicBezTo>
                    <a:pt x="1814398" y="4184618"/>
                    <a:pt x="1686382" y="4027875"/>
                    <a:pt x="1686382" y="3925577"/>
                  </a:cubicBezTo>
                  <a:close/>
                  <a:moveTo>
                    <a:pt x="2342121" y="4239378"/>
                  </a:moveTo>
                  <a:lnTo>
                    <a:pt x="2263816" y="4206021"/>
                  </a:lnTo>
                  <a:cubicBezTo>
                    <a:pt x="2348103" y="4126906"/>
                    <a:pt x="2400757" y="4021065"/>
                    <a:pt x="2400757" y="3925577"/>
                  </a:cubicBezTo>
                  <a:lnTo>
                    <a:pt x="2400757" y="3682118"/>
                  </a:lnTo>
                  <a:cubicBezTo>
                    <a:pt x="2400757" y="3570189"/>
                    <a:pt x="2351523" y="3469586"/>
                    <a:pt x="2273646" y="3400663"/>
                  </a:cubicBezTo>
                  <a:cubicBezTo>
                    <a:pt x="2279485" y="3398130"/>
                    <a:pt x="2285400" y="3395577"/>
                    <a:pt x="2291696" y="3392891"/>
                  </a:cubicBezTo>
                  <a:lnTo>
                    <a:pt x="2459708" y="3321330"/>
                  </a:lnTo>
                  <a:cubicBezTo>
                    <a:pt x="2505237" y="3339265"/>
                    <a:pt x="2554376" y="3349581"/>
                    <a:pt x="2605688" y="3349581"/>
                  </a:cubicBezTo>
                  <a:cubicBezTo>
                    <a:pt x="2656999" y="3349581"/>
                    <a:pt x="2706138" y="3339274"/>
                    <a:pt x="2751668" y="3321330"/>
                  </a:cubicBezTo>
                  <a:lnTo>
                    <a:pt x="2919679" y="3392891"/>
                  </a:lnTo>
                  <a:cubicBezTo>
                    <a:pt x="2925975" y="3395567"/>
                    <a:pt x="2931881" y="3398130"/>
                    <a:pt x="2937729" y="3400663"/>
                  </a:cubicBezTo>
                  <a:cubicBezTo>
                    <a:pt x="2859853" y="3469586"/>
                    <a:pt x="2810618" y="3570189"/>
                    <a:pt x="2810618" y="3682118"/>
                  </a:cubicBezTo>
                  <a:lnTo>
                    <a:pt x="2810618" y="3925577"/>
                  </a:lnTo>
                  <a:cubicBezTo>
                    <a:pt x="2810618" y="4021065"/>
                    <a:pt x="2863282" y="4126906"/>
                    <a:pt x="2947559" y="4206021"/>
                  </a:cubicBezTo>
                  <a:lnTo>
                    <a:pt x="2869254" y="4239378"/>
                  </a:lnTo>
                  <a:cubicBezTo>
                    <a:pt x="2747143" y="4291384"/>
                    <a:pt x="2660361" y="4336742"/>
                    <a:pt x="2605678" y="4409180"/>
                  </a:cubicBezTo>
                  <a:cubicBezTo>
                    <a:pt x="2551014" y="4336733"/>
                    <a:pt x="2464232" y="4291384"/>
                    <a:pt x="2342121" y="4239378"/>
                  </a:cubicBezTo>
                  <a:close/>
                  <a:moveTo>
                    <a:pt x="3801390" y="4733925"/>
                  </a:moveTo>
                  <a:lnTo>
                    <a:pt x="2677135" y="4733925"/>
                  </a:lnTo>
                  <a:lnTo>
                    <a:pt x="2677135" y="4663535"/>
                  </a:lnTo>
                  <a:cubicBezTo>
                    <a:pt x="2682307" y="4491552"/>
                    <a:pt x="2728989" y="4454405"/>
                    <a:pt x="2925261" y="4370813"/>
                  </a:cubicBezTo>
                  <a:lnTo>
                    <a:pt x="3093292" y="4299242"/>
                  </a:lnTo>
                  <a:cubicBezTo>
                    <a:pt x="3138821" y="4317178"/>
                    <a:pt x="3187960" y="4327484"/>
                    <a:pt x="3239272" y="4327484"/>
                  </a:cubicBezTo>
                  <a:cubicBezTo>
                    <a:pt x="3290583" y="4327484"/>
                    <a:pt x="3339722" y="4317178"/>
                    <a:pt x="3385252" y="4299242"/>
                  </a:cubicBezTo>
                  <a:lnTo>
                    <a:pt x="3553282" y="4370813"/>
                  </a:lnTo>
                  <a:cubicBezTo>
                    <a:pt x="3749535" y="4454405"/>
                    <a:pt x="3796227" y="4491543"/>
                    <a:pt x="3801399" y="4663535"/>
                  </a:cubicBezTo>
                  <a:lnTo>
                    <a:pt x="3801399" y="4733925"/>
                  </a:lnTo>
                  <a:close/>
                </a:path>
              </a:pathLst>
            </a:custGeom>
            <a:grpFill/>
            <a:ln w="9525" cap="flat">
              <a:noFill/>
              <a:prstDash val="solid"/>
              <a:miter/>
            </a:ln>
          </p:spPr>
          <p:txBody>
            <a:bodyPr rtlCol="0" anchor="ctr"/>
            <a:lstStyle/>
            <a:p>
              <a:endParaRPr lang="pt-BR" dirty="0"/>
            </a:p>
          </p:txBody>
        </p:sp>
        <p:sp>
          <p:nvSpPr>
            <p:cNvPr id="22" name="Forma Livre: Forma 21">
              <a:extLst>
                <a:ext uri="{FF2B5EF4-FFF2-40B4-BE49-F238E27FC236}">
                  <a16:creationId xmlns:a16="http://schemas.microsoft.com/office/drawing/2014/main" id="{B6620E25-9C35-80B3-9CC2-94F188567D9F}"/>
                </a:ext>
              </a:extLst>
            </p:cNvPr>
            <p:cNvSpPr/>
            <p:nvPr/>
          </p:nvSpPr>
          <p:spPr>
            <a:xfrm>
              <a:off x="6024562" y="5724525"/>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5FE3A8BE-CE1F-5C6E-0B5A-ACFA6AB2053C}"/>
                </a:ext>
              </a:extLst>
            </p:cNvPr>
            <p:cNvSpPr/>
            <p:nvPr/>
          </p:nvSpPr>
          <p:spPr>
            <a:xfrm>
              <a:off x="616743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24" name="Forma Livre: Forma 23">
              <a:extLst>
                <a:ext uri="{FF2B5EF4-FFF2-40B4-BE49-F238E27FC236}">
                  <a16:creationId xmlns:a16="http://schemas.microsoft.com/office/drawing/2014/main" id="{6DAE45E6-92F7-337C-861B-4704B1FF999D}"/>
                </a:ext>
              </a:extLst>
            </p:cNvPr>
            <p:cNvSpPr/>
            <p:nvPr/>
          </p:nvSpPr>
          <p:spPr>
            <a:xfrm>
              <a:off x="588168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grpSp>
      <p:sp>
        <p:nvSpPr>
          <p:cNvPr id="11" name="Título 1">
            <a:extLst>
              <a:ext uri="{FF2B5EF4-FFF2-40B4-BE49-F238E27FC236}">
                <a16:creationId xmlns:a16="http://schemas.microsoft.com/office/drawing/2014/main" id="{262AFC34-9BF3-2CBD-FE90-F2A66CDC186B}"/>
              </a:ext>
            </a:extLst>
          </p:cNvPr>
          <p:cNvSpPr txBox="1">
            <a:spLocks/>
          </p:cNvSpPr>
          <p:nvPr/>
        </p:nvSpPr>
        <p:spPr>
          <a:xfrm>
            <a:off x="1719720" y="410874"/>
            <a:ext cx="6598657" cy="1058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a:lnSpc>
                <a:spcPct val="100000"/>
              </a:lnSpc>
              <a:tabLst>
                <a:tab pos="2247900" algn="l"/>
              </a:tabLst>
            </a:pPr>
            <a:r>
              <a:rPr lang="pt-BR" sz="2400" b="1" dirty="0">
                <a:latin typeface="Arial" panose="020B0604020202020204" pitchFamily="34" charset="0"/>
                <a:ea typeface="Calibri" panose="020F0502020204030204" pitchFamily="34" charset="0"/>
                <a:cs typeface="Arial" panose="020B0604020202020204" pitchFamily="34" charset="0"/>
              </a:rPr>
              <a:t>Documento contendo proposta de organização administrativa</a:t>
            </a:r>
          </a:p>
        </p:txBody>
      </p:sp>
      <p:sp>
        <p:nvSpPr>
          <p:cNvPr id="14" name="Retângulo: Cantos Arredondados 13">
            <a:extLst>
              <a:ext uri="{FF2B5EF4-FFF2-40B4-BE49-F238E27FC236}">
                <a16:creationId xmlns:a16="http://schemas.microsoft.com/office/drawing/2014/main" id="{AEC82B5E-F67A-BCF1-75D5-C63F1AEFCBD9}"/>
              </a:ext>
            </a:extLst>
          </p:cNvPr>
          <p:cNvSpPr/>
          <p:nvPr/>
        </p:nvSpPr>
        <p:spPr>
          <a:xfrm>
            <a:off x="1819038" y="1531940"/>
            <a:ext cx="8079564" cy="4238545"/>
          </a:xfrm>
          <a:prstGeom prst="roundRect">
            <a:avLst>
              <a:gd name="adj" fmla="val 45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216000" bIns="288000" rtlCol="0" anchor="t"/>
          <a:lstStyle/>
          <a:p>
            <a:pPr>
              <a:spcAft>
                <a:spcPts val="1600"/>
              </a:spcAft>
            </a:pPr>
            <a:r>
              <a:rPr lang="pt-BR" sz="1400" b="1" dirty="0">
                <a:solidFill>
                  <a:srgbClr val="FFFFFF"/>
                </a:solidFill>
                <a:latin typeface="Arial" panose="020B0604020202020204" pitchFamily="34" charset="0"/>
                <a:cs typeface="Arial" panose="020B0604020202020204" pitchFamily="34" charset="0"/>
              </a:rPr>
              <a:t>Autoria:</a:t>
            </a:r>
            <a:r>
              <a:rPr lang="pt-BR" sz="1400" dirty="0">
                <a:solidFill>
                  <a:srgbClr val="FFFFFF"/>
                </a:solidFill>
                <a:latin typeface="Arial" panose="020B0604020202020204" pitchFamily="34" charset="0"/>
                <a:cs typeface="Arial" panose="020B0604020202020204" pitchFamily="34" charset="0"/>
              </a:rPr>
              <a:t> Maria Clara Schneider</a:t>
            </a:r>
          </a:p>
          <a:p>
            <a:pPr>
              <a:lnSpc>
                <a:spcPct val="150000"/>
              </a:lnSpc>
              <a:spcAft>
                <a:spcPts val="1600"/>
              </a:spcAft>
            </a:pPr>
            <a:r>
              <a:rPr lang="pt-BR" sz="1400" dirty="0">
                <a:solidFill>
                  <a:srgbClr val="FFFFFF"/>
                </a:solidFill>
                <a:latin typeface="Arial" panose="020B0604020202020204" pitchFamily="34" charset="0"/>
                <a:cs typeface="Arial" panose="020B0604020202020204" pitchFamily="34" charset="0"/>
              </a:rPr>
              <a:t>Já o capítulo 2 A Implantação da Universidade Distrital traz os aspectos legais e normativos acerca da proposta já apresentada a partir da lei, quais são os impactos e as limitações dessa legislação, assim como as questões fundamentais que precisam ser repensadas na proposta de organização administrativa.</a:t>
            </a:r>
          </a:p>
          <a:p>
            <a:pPr>
              <a:lnSpc>
                <a:spcPct val="150000"/>
              </a:lnSpc>
              <a:spcAft>
                <a:spcPts val="1600"/>
              </a:spcAft>
            </a:pPr>
            <a:r>
              <a:rPr lang="pt-BR" sz="1400" dirty="0">
                <a:solidFill>
                  <a:srgbClr val="FFFFFF"/>
                </a:solidFill>
                <a:latin typeface="Arial" panose="020B0604020202020204" pitchFamily="34" charset="0"/>
                <a:cs typeface="Arial" panose="020B0604020202020204" pitchFamily="34" charset="0"/>
              </a:rPr>
              <a:t>No terceiro capítulo é apresentada a proposta de organização administrativa universitária, juntamente com as fundamentais necessidades e importância dessa proposta de organização e as possibilidades de avanço, inovação e transformação, assim como as reflexões do impacto da organização na gestão dos processos de gestão e a necessidade de articulação e flexibilização nas estruturas administrativas.</a:t>
            </a:r>
            <a:endParaRPr lang="pt-BR" sz="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88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Padrão do plano de fundo&#10;&#10;Descrição gerada automaticamente">
            <a:extLst>
              <a:ext uri="{FF2B5EF4-FFF2-40B4-BE49-F238E27FC236}">
                <a16:creationId xmlns:a16="http://schemas.microsoft.com/office/drawing/2014/main" id="{A230226B-130E-4E5C-9010-1A1289809CD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Elipse 19">
            <a:extLst>
              <a:ext uri="{FF2B5EF4-FFF2-40B4-BE49-F238E27FC236}">
                <a16:creationId xmlns:a16="http://schemas.microsoft.com/office/drawing/2014/main" id="{10FA07A9-4730-4B3F-B487-E7E61EB2B874}"/>
              </a:ext>
            </a:extLst>
          </p:cNvPr>
          <p:cNvSpPr/>
          <p:nvPr/>
        </p:nvSpPr>
        <p:spPr>
          <a:xfrm>
            <a:off x="-1292225" y="-363452"/>
            <a:ext cx="2755900" cy="2755900"/>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Título 1">
            <a:extLst>
              <a:ext uri="{FF2B5EF4-FFF2-40B4-BE49-F238E27FC236}">
                <a16:creationId xmlns:a16="http://schemas.microsoft.com/office/drawing/2014/main" id="{D6EA58A7-56DC-A530-A037-BD2875108E41}"/>
              </a:ext>
            </a:extLst>
          </p:cNvPr>
          <p:cNvSpPr txBox="1">
            <a:spLocks/>
          </p:cNvSpPr>
          <p:nvPr/>
        </p:nvSpPr>
        <p:spPr>
          <a:xfrm>
            <a:off x="1719720" y="410874"/>
            <a:ext cx="9106137" cy="1058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a:lnSpc>
                <a:spcPct val="100000"/>
              </a:lnSpc>
              <a:tabLst>
                <a:tab pos="2247900" algn="l"/>
              </a:tabLst>
            </a:pPr>
            <a:r>
              <a:rPr lang="pt-BR" sz="2400" b="1" dirty="0">
                <a:latin typeface="Arial" panose="020B0604020202020204" pitchFamily="34" charset="0"/>
                <a:ea typeface="Calibri" panose="020F0502020204030204" pitchFamily="34" charset="0"/>
                <a:cs typeface="Arial" panose="020B0604020202020204" pitchFamily="34" charset="0"/>
              </a:rPr>
              <a:t>Documento contendo proposta de políticas voltadas para o corpo docente, incluindo proposta de formação continuada </a:t>
            </a:r>
          </a:p>
        </p:txBody>
      </p:sp>
      <p:sp>
        <p:nvSpPr>
          <p:cNvPr id="17" name="Retângulo: Cantos Arredondados 16">
            <a:extLst>
              <a:ext uri="{FF2B5EF4-FFF2-40B4-BE49-F238E27FC236}">
                <a16:creationId xmlns:a16="http://schemas.microsoft.com/office/drawing/2014/main" id="{2CDAADEC-1FFE-9922-D4E0-3513DD7E835E}"/>
              </a:ext>
            </a:extLst>
          </p:cNvPr>
          <p:cNvSpPr/>
          <p:nvPr/>
        </p:nvSpPr>
        <p:spPr>
          <a:xfrm>
            <a:off x="1819037" y="1531940"/>
            <a:ext cx="8772763" cy="5028658"/>
          </a:xfrm>
          <a:prstGeom prst="roundRect">
            <a:avLst>
              <a:gd name="adj" fmla="val 45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216000" bIns="288000" rtlCol="0" anchor="t"/>
          <a:lstStyle/>
          <a:p>
            <a:pPr>
              <a:spcAft>
                <a:spcPts val="1600"/>
              </a:spcAft>
            </a:pPr>
            <a:r>
              <a:rPr lang="pt-BR" sz="1400" b="1" dirty="0">
                <a:solidFill>
                  <a:srgbClr val="FFFFFF"/>
                </a:solidFill>
                <a:latin typeface="Arial" panose="020B0604020202020204" pitchFamily="34" charset="0"/>
                <a:cs typeface="Arial" panose="020B0604020202020204" pitchFamily="34" charset="0"/>
              </a:rPr>
              <a:t>Autoria:</a:t>
            </a:r>
            <a:r>
              <a:rPr lang="pt-BR" sz="1400" dirty="0">
                <a:solidFill>
                  <a:srgbClr val="FFFFFF"/>
                </a:solidFill>
                <a:latin typeface="Arial" panose="020B0604020202020204" pitchFamily="34" charset="0"/>
                <a:cs typeface="Arial" panose="020B0604020202020204" pitchFamily="34" charset="0"/>
              </a:rPr>
              <a:t> Isaac Costa</a:t>
            </a:r>
          </a:p>
          <a:p>
            <a:pPr>
              <a:lnSpc>
                <a:spcPct val="150000"/>
              </a:lnSpc>
              <a:spcAft>
                <a:spcPts val="1600"/>
              </a:spcAft>
            </a:pPr>
            <a:r>
              <a:rPr lang="pt-BR" sz="1400" dirty="0">
                <a:solidFill>
                  <a:srgbClr val="FFFFFF"/>
                </a:solidFill>
                <a:latin typeface="Arial" panose="020B0604020202020204" pitchFamily="34" charset="0"/>
                <a:cs typeface="Arial" panose="020B0604020202020204" pitchFamily="34" charset="0"/>
              </a:rPr>
              <a:t>O presente estudo busca reunir e apresentar subsídios para a elaboração de políticas voltadas ao corpo docente, tutores e pessoal técnico-administrativo, além de proposta de capacitação e formação continuada para a Universidade do Distrito Federal – </a:t>
            </a:r>
            <a:r>
              <a:rPr lang="pt-BR" sz="1400" dirty="0" err="1">
                <a:solidFill>
                  <a:srgbClr val="FFFFFF"/>
                </a:solidFill>
                <a:latin typeface="Arial" panose="020B0604020202020204" pitchFamily="34" charset="0"/>
                <a:cs typeface="Arial" panose="020B0604020202020204" pitchFamily="34" charset="0"/>
              </a:rPr>
              <a:t>UnDF</a:t>
            </a:r>
            <a:r>
              <a:rPr lang="pt-BR" sz="1400" dirty="0">
                <a:solidFill>
                  <a:srgbClr val="FFFFFF"/>
                </a:solidFill>
                <a:latin typeface="Arial" panose="020B0604020202020204" pitchFamily="34" charset="0"/>
                <a:cs typeface="Arial" panose="020B0604020202020204" pitchFamily="34" charset="0"/>
              </a:rPr>
              <a:t>.</a:t>
            </a:r>
          </a:p>
          <a:p>
            <a:pPr>
              <a:lnSpc>
                <a:spcPct val="150000"/>
              </a:lnSpc>
              <a:spcAft>
                <a:spcPts val="1600"/>
              </a:spcAft>
            </a:pPr>
            <a:r>
              <a:rPr lang="pt-BR" sz="1400" dirty="0">
                <a:solidFill>
                  <a:srgbClr val="FFFFFF"/>
                </a:solidFill>
                <a:latin typeface="Arial" panose="020B0604020202020204" pitchFamily="34" charset="0"/>
                <a:cs typeface="Arial" panose="020B0604020202020204" pitchFamily="34" charset="0"/>
              </a:rPr>
              <a:t>Partindo desses pressupostos, a análise e proposta de uma política de gestão de pessoal foi dividida em três partes: 1) perfil, 2) atração e retenção (incluindo avaliação de desempenho), 3) capacitação e formação continuada, conforme exigido pelo Termo de Referência que deu origem ao trabalho. Toda a construção teve como perspectivas aspectos inerentes de forma específica à atuação dos docentes e tutores e do técnicos-administrativos separadamente. </a:t>
            </a:r>
          </a:p>
          <a:p>
            <a:pPr>
              <a:lnSpc>
                <a:spcPct val="150000"/>
              </a:lnSpc>
              <a:spcAft>
                <a:spcPts val="1600"/>
              </a:spcAft>
            </a:pPr>
            <a:r>
              <a:rPr lang="pt-BR" sz="1400" dirty="0">
                <a:solidFill>
                  <a:srgbClr val="FFFFFF"/>
                </a:solidFill>
                <a:latin typeface="Arial" panose="020B0604020202020204" pitchFamily="34" charset="0"/>
                <a:cs typeface="Arial" panose="020B0604020202020204" pitchFamily="34" charset="0"/>
              </a:rPr>
              <a:t>Ao final, o autor sintetiza sua proposta a partir de um quadro síntese, no qual possibilita a visualização dos principais aspectos inerentes às discussões realizadas por ele ao longo do texto sobre perfil, atração e retenção e capacitação e formação continuada.</a:t>
            </a:r>
          </a:p>
        </p:txBody>
      </p:sp>
      <p:sp>
        <p:nvSpPr>
          <p:cNvPr id="32" name="Gráfico 2" descr="Rede estrutura de tópicos">
            <a:extLst>
              <a:ext uri="{FF2B5EF4-FFF2-40B4-BE49-F238E27FC236}">
                <a16:creationId xmlns:a16="http://schemas.microsoft.com/office/drawing/2014/main" id="{D436E8E4-ABDB-AFEF-6C86-E1434E613845}"/>
              </a:ext>
            </a:extLst>
          </p:cNvPr>
          <p:cNvSpPr/>
          <p:nvPr/>
        </p:nvSpPr>
        <p:spPr>
          <a:xfrm>
            <a:off x="301730" y="704851"/>
            <a:ext cx="831368" cy="786036"/>
          </a:xfrm>
          <a:custGeom>
            <a:avLst/>
            <a:gdLst>
              <a:gd name="connsiteX0" fmla="*/ 633505 w 705646"/>
              <a:gd name="connsiteY0" fmla="*/ 333460 h 667171"/>
              <a:gd name="connsiteX1" fmla="*/ 705646 w 705646"/>
              <a:gd name="connsiteY1" fmla="*/ 262023 h 667171"/>
              <a:gd name="connsiteX2" fmla="*/ 634208 w 705646"/>
              <a:gd name="connsiteY2" fmla="*/ 189882 h 667171"/>
              <a:gd name="connsiteX3" fmla="*/ 562067 w 705646"/>
              <a:gd name="connsiteY3" fmla="*/ 261319 h 667171"/>
              <a:gd name="connsiteX4" fmla="*/ 564363 w 705646"/>
              <a:gd name="connsiteY4" fmla="*/ 279682 h 667171"/>
              <a:gd name="connsiteX5" fmla="*/ 438166 w 705646"/>
              <a:gd name="connsiteY5" fmla="*/ 330165 h 667171"/>
              <a:gd name="connsiteX6" fmla="*/ 362042 w 705646"/>
              <a:gd name="connsiteY6" fmla="*/ 276796 h 667171"/>
              <a:gd name="connsiteX7" fmla="*/ 362042 w 705646"/>
              <a:gd name="connsiteY7" fmla="*/ 142246 h 667171"/>
              <a:gd name="connsiteX8" fmla="*/ 423316 w 705646"/>
              <a:gd name="connsiteY8" fmla="*/ 61922 h 667171"/>
              <a:gd name="connsiteX9" fmla="*/ 342992 w 705646"/>
              <a:gd name="connsiteY9" fmla="*/ 646 h 667171"/>
              <a:gd name="connsiteX10" fmla="*/ 281718 w 705646"/>
              <a:gd name="connsiteY10" fmla="*/ 80972 h 667171"/>
              <a:gd name="connsiteX11" fmla="*/ 342992 w 705646"/>
              <a:gd name="connsiteY11" fmla="*/ 142246 h 667171"/>
              <a:gd name="connsiteX12" fmla="*/ 342992 w 705646"/>
              <a:gd name="connsiteY12" fmla="*/ 276796 h 667171"/>
              <a:gd name="connsiteX13" fmla="*/ 266868 w 705646"/>
              <a:gd name="connsiteY13" fmla="*/ 330136 h 667171"/>
              <a:gd name="connsiteX14" fmla="*/ 140672 w 705646"/>
              <a:gd name="connsiteY14" fmla="*/ 279654 h 667171"/>
              <a:gd name="connsiteX15" fmla="*/ 89128 w 705646"/>
              <a:gd name="connsiteY15" fmla="*/ 192764 h 667171"/>
              <a:gd name="connsiteX16" fmla="*/ 2238 w 705646"/>
              <a:gd name="connsiteY16" fmla="*/ 244307 h 667171"/>
              <a:gd name="connsiteX17" fmla="*/ 53782 w 705646"/>
              <a:gd name="connsiteY17" fmla="*/ 331197 h 667171"/>
              <a:gd name="connsiteX18" fmla="*/ 133537 w 705646"/>
              <a:gd name="connsiteY18" fmla="*/ 297322 h 667171"/>
              <a:gd name="connsiteX19" fmla="*/ 260315 w 705646"/>
              <a:gd name="connsiteY19" fmla="*/ 348033 h 667171"/>
              <a:gd name="connsiteX20" fmla="*/ 281080 w 705646"/>
              <a:gd name="connsiteY20" fmla="*/ 434320 h 667171"/>
              <a:gd name="connsiteX21" fmla="*/ 178733 w 705646"/>
              <a:gd name="connsiteY21" fmla="*/ 536638 h 667171"/>
              <a:gd name="connsiteX22" fmla="*/ 79115 w 705646"/>
              <a:gd name="connsiteY22" fmla="*/ 554856 h 667171"/>
              <a:gd name="connsiteX23" fmla="*/ 97334 w 705646"/>
              <a:gd name="connsiteY23" fmla="*/ 654475 h 667171"/>
              <a:gd name="connsiteX24" fmla="*/ 196952 w 705646"/>
              <a:gd name="connsiteY24" fmla="*/ 636256 h 667171"/>
              <a:gd name="connsiteX25" fmla="*/ 192840 w 705646"/>
              <a:gd name="connsiteY25" fmla="*/ 549468 h 667171"/>
              <a:gd name="connsiteX26" fmla="*/ 295005 w 705646"/>
              <a:gd name="connsiteY26" fmla="*/ 447303 h 667171"/>
              <a:gd name="connsiteX27" fmla="*/ 410029 w 705646"/>
              <a:gd name="connsiteY27" fmla="*/ 447303 h 667171"/>
              <a:gd name="connsiteX28" fmla="*/ 512194 w 705646"/>
              <a:gd name="connsiteY28" fmla="*/ 549468 h 667171"/>
              <a:gd name="connsiteX29" fmla="*/ 520915 w 705646"/>
              <a:gd name="connsiteY29" fmla="*/ 650295 h 667171"/>
              <a:gd name="connsiteX30" fmla="*/ 621742 w 705646"/>
              <a:gd name="connsiteY30" fmla="*/ 641574 h 667171"/>
              <a:gd name="connsiteX31" fmla="*/ 613021 w 705646"/>
              <a:gd name="connsiteY31" fmla="*/ 540747 h 667171"/>
              <a:gd name="connsiteX32" fmla="*/ 526301 w 705646"/>
              <a:gd name="connsiteY32" fmla="*/ 536638 h 667171"/>
              <a:gd name="connsiteX33" fmla="*/ 423955 w 705646"/>
              <a:gd name="connsiteY33" fmla="*/ 434320 h 667171"/>
              <a:gd name="connsiteX34" fmla="*/ 444690 w 705646"/>
              <a:gd name="connsiteY34" fmla="*/ 348062 h 667171"/>
              <a:gd name="connsiteX35" fmla="*/ 571468 w 705646"/>
              <a:gd name="connsiteY35" fmla="*/ 297351 h 667171"/>
              <a:gd name="connsiteX36" fmla="*/ 633505 w 705646"/>
              <a:gd name="connsiteY36" fmla="*/ 333460 h 667171"/>
              <a:gd name="connsiteX37" fmla="*/ 71530 w 705646"/>
              <a:gd name="connsiteY37" fmla="*/ 314410 h 667171"/>
              <a:gd name="connsiteX38" fmla="*/ 19142 w 705646"/>
              <a:gd name="connsiteY38" fmla="*/ 262023 h 667171"/>
              <a:gd name="connsiteX39" fmla="*/ 71530 w 705646"/>
              <a:gd name="connsiteY39" fmla="*/ 209635 h 667171"/>
              <a:gd name="connsiteX40" fmla="*/ 123917 w 705646"/>
              <a:gd name="connsiteY40" fmla="*/ 262023 h 667171"/>
              <a:gd name="connsiteX41" fmla="*/ 71530 w 705646"/>
              <a:gd name="connsiteY41" fmla="*/ 314410 h 667171"/>
              <a:gd name="connsiteX42" fmla="*/ 300130 w 705646"/>
              <a:gd name="connsiteY42" fmla="*/ 71523 h 667171"/>
              <a:gd name="connsiteX43" fmla="*/ 352517 w 705646"/>
              <a:gd name="connsiteY43" fmla="*/ 19135 h 667171"/>
              <a:gd name="connsiteX44" fmla="*/ 404905 w 705646"/>
              <a:gd name="connsiteY44" fmla="*/ 71523 h 667171"/>
              <a:gd name="connsiteX45" fmla="*/ 352517 w 705646"/>
              <a:gd name="connsiteY45" fmla="*/ 123910 h 667171"/>
              <a:gd name="connsiteX46" fmla="*/ 300130 w 705646"/>
              <a:gd name="connsiteY46" fmla="*/ 71523 h 667171"/>
              <a:gd name="connsiteX47" fmla="*/ 138205 w 705646"/>
              <a:gd name="connsiteY47" fmla="*/ 647785 h 667171"/>
              <a:gd name="connsiteX48" fmla="*/ 85817 w 705646"/>
              <a:gd name="connsiteY48" fmla="*/ 595398 h 667171"/>
              <a:gd name="connsiteX49" fmla="*/ 138205 w 705646"/>
              <a:gd name="connsiteY49" fmla="*/ 543010 h 667171"/>
              <a:gd name="connsiteX50" fmla="*/ 190592 w 705646"/>
              <a:gd name="connsiteY50" fmla="*/ 595398 h 667171"/>
              <a:gd name="connsiteX51" fmla="*/ 138205 w 705646"/>
              <a:gd name="connsiteY51" fmla="*/ 647785 h 667171"/>
              <a:gd name="connsiteX52" fmla="*/ 619217 w 705646"/>
              <a:gd name="connsiteY52" fmla="*/ 595398 h 667171"/>
              <a:gd name="connsiteX53" fmla="*/ 566830 w 705646"/>
              <a:gd name="connsiteY53" fmla="*/ 647785 h 667171"/>
              <a:gd name="connsiteX54" fmla="*/ 514442 w 705646"/>
              <a:gd name="connsiteY54" fmla="*/ 595398 h 667171"/>
              <a:gd name="connsiteX55" fmla="*/ 566830 w 705646"/>
              <a:gd name="connsiteY55" fmla="*/ 543010 h 667171"/>
              <a:gd name="connsiteX56" fmla="*/ 619217 w 705646"/>
              <a:gd name="connsiteY56" fmla="*/ 595398 h 667171"/>
              <a:gd name="connsiteX57" fmla="*/ 352517 w 705646"/>
              <a:gd name="connsiteY57" fmla="*/ 447760 h 667171"/>
              <a:gd name="connsiteX58" fmla="*/ 276317 w 705646"/>
              <a:gd name="connsiteY58" fmla="*/ 371560 h 667171"/>
              <a:gd name="connsiteX59" fmla="*/ 352517 w 705646"/>
              <a:gd name="connsiteY59" fmla="*/ 295360 h 667171"/>
              <a:gd name="connsiteX60" fmla="*/ 428717 w 705646"/>
              <a:gd name="connsiteY60" fmla="*/ 371560 h 667171"/>
              <a:gd name="connsiteX61" fmla="*/ 352517 w 705646"/>
              <a:gd name="connsiteY61" fmla="*/ 447760 h 667171"/>
              <a:gd name="connsiteX62" fmla="*/ 633505 w 705646"/>
              <a:gd name="connsiteY62" fmla="*/ 209635 h 667171"/>
              <a:gd name="connsiteX63" fmla="*/ 685892 w 705646"/>
              <a:gd name="connsiteY63" fmla="*/ 262023 h 667171"/>
              <a:gd name="connsiteX64" fmla="*/ 633505 w 705646"/>
              <a:gd name="connsiteY64" fmla="*/ 314410 h 667171"/>
              <a:gd name="connsiteX65" fmla="*/ 581117 w 705646"/>
              <a:gd name="connsiteY65" fmla="*/ 262023 h 667171"/>
              <a:gd name="connsiteX66" fmla="*/ 633505 w 705646"/>
              <a:gd name="connsiteY66" fmla="*/ 209635 h 66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05646" h="667171">
                <a:moveTo>
                  <a:pt x="633505" y="333460"/>
                </a:moveTo>
                <a:cubicBezTo>
                  <a:pt x="673152" y="333655"/>
                  <a:pt x="705452" y="301672"/>
                  <a:pt x="705646" y="262023"/>
                </a:cubicBezTo>
                <a:cubicBezTo>
                  <a:pt x="705840" y="222375"/>
                  <a:pt x="673856" y="190077"/>
                  <a:pt x="634208" y="189882"/>
                </a:cubicBezTo>
                <a:cubicBezTo>
                  <a:pt x="594561" y="189688"/>
                  <a:pt x="562261" y="221671"/>
                  <a:pt x="562067" y="261319"/>
                </a:cubicBezTo>
                <a:cubicBezTo>
                  <a:pt x="562037" y="267514"/>
                  <a:pt x="562808" y="273686"/>
                  <a:pt x="564363" y="279682"/>
                </a:cubicBezTo>
                <a:lnTo>
                  <a:pt x="438166" y="330165"/>
                </a:lnTo>
                <a:cubicBezTo>
                  <a:pt x="423770" y="300372"/>
                  <a:pt x="394958" y="280174"/>
                  <a:pt x="362042" y="276796"/>
                </a:cubicBezTo>
                <a:lnTo>
                  <a:pt x="362042" y="142246"/>
                </a:lnTo>
                <a:cubicBezTo>
                  <a:pt x="401144" y="136985"/>
                  <a:pt x="428577" y="101023"/>
                  <a:pt x="423316" y="61922"/>
                </a:cubicBezTo>
                <a:cubicBezTo>
                  <a:pt x="418056" y="22819"/>
                  <a:pt x="382093" y="-4614"/>
                  <a:pt x="342992" y="646"/>
                </a:cubicBezTo>
                <a:cubicBezTo>
                  <a:pt x="303890" y="5907"/>
                  <a:pt x="276457" y="41869"/>
                  <a:pt x="281718" y="80972"/>
                </a:cubicBezTo>
                <a:cubicBezTo>
                  <a:pt x="286009" y="112867"/>
                  <a:pt x="311097" y="137955"/>
                  <a:pt x="342992" y="142246"/>
                </a:cubicBezTo>
                <a:lnTo>
                  <a:pt x="342992" y="276796"/>
                </a:lnTo>
                <a:cubicBezTo>
                  <a:pt x="310083" y="280167"/>
                  <a:pt x="281272" y="300355"/>
                  <a:pt x="266868" y="330136"/>
                </a:cubicBezTo>
                <a:lnTo>
                  <a:pt x="140672" y="279654"/>
                </a:lnTo>
                <a:cubicBezTo>
                  <a:pt x="150432" y="241426"/>
                  <a:pt x="127356" y="202524"/>
                  <a:pt x="89128" y="192764"/>
                </a:cubicBezTo>
                <a:cubicBezTo>
                  <a:pt x="50900" y="183002"/>
                  <a:pt x="11998" y="206080"/>
                  <a:pt x="2238" y="244307"/>
                </a:cubicBezTo>
                <a:cubicBezTo>
                  <a:pt x="-7523" y="282535"/>
                  <a:pt x="15554" y="321437"/>
                  <a:pt x="53782" y="331197"/>
                </a:cubicBezTo>
                <a:cubicBezTo>
                  <a:pt x="84962" y="339158"/>
                  <a:pt x="117616" y="325289"/>
                  <a:pt x="133537" y="297322"/>
                </a:cubicBezTo>
                <a:lnTo>
                  <a:pt x="260315" y="348033"/>
                </a:lnTo>
                <a:cubicBezTo>
                  <a:pt x="252374" y="378458"/>
                  <a:pt x="260166" y="410839"/>
                  <a:pt x="281080" y="434320"/>
                </a:cubicBezTo>
                <a:lnTo>
                  <a:pt x="178733" y="536638"/>
                </a:lnTo>
                <a:cubicBezTo>
                  <a:pt x="146194" y="514160"/>
                  <a:pt x="101593" y="522317"/>
                  <a:pt x="79115" y="554856"/>
                </a:cubicBezTo>
                <a:cubicBezTo>
                  <a:pt x="56637" y="587397"/>
                  <a:pt x="64794" y="631998"/>
                  <a:pt x="97334" y="654475"/>
                </a:cubicBezTo>
                <a:cubicBezTo>
                  <a:pt x="129874" y="676953"/>
                  <a:pt x="174475" y="668796"/>
                  <a:pt x="196952" y="636256"/>
                </a:cubicBezTo>
                <a:cubicBezTo>
                  <a:pt x="215293" y="609705"/>
                  <a:pt x="213609" y="574167"/>
                  <a:pt x="192840" y="549468"/>
                </a:cubicBezTo>
                <a:lnTo>
                  <a:pt x="295005" y="447303"/>
                </a:lnTo>
                <a:cubicBezTo>
                  <a:pt x="328936" y="473312"/>
                  <a:pt x="376098" y="473312"/>
                  <a:pt x="410029" y="447303"/>
                </a:cubicBezTo>
                <a:lnTo>
                  <a:pt x="512194" y="549468"/>
                </a:lnTo>
                <a:cubicBezTo>
                  <a:pt x="486760" y="579719"/>
                  <a:pt x="490665" y="624860"/>
                  <a:pt x="520915" y="650295"/>
                </a:cubicBezTo>
                <a:cubicBezTo>
                  <a:pt x="551166" y="675729"/>
                  <a:pt x="596308" y="671824"/>
                  <a:pt x="621742" y="641574"/>
                </a:cubicBezTo>
                <a:cubicBezTo>
                  <a:pt x="647176" y="611323"/>
                  <a:pt x="643271" y="566182"/>
                  <a:pt x="613021" y="540747"/>
                </a:cubicBezTo>
                <a:cubicBezTo>
                  <a:pt x="588341" y="519997"/>
                  <a:pt x="552832" y="518314"/>
                  <a:pt x="526301" y="536638"/>
                </a:cubicBezTo>
                <a:lnTo>
                  <a:pt x="423955" y="434320"/>
                </a:lnTo>
                <a:cubicBezTo>
                  <a:pt x="444849" y="410840"/>
                  <a:pt x="452630" y="378473"/>
                  <a:pt x="444690" y="348062"/>
                </a:cubicBezTo>
                <a:lnTo>
                  <a:pt x="571468" y="297351"/>
                </a:lnTo>
                <a:cubicBezTo>
                  <a:pt x="584159" y="319657"/>
                  <a:pt x="607840" y="333441"/>
                  <a:pt x="633505" y="333460"/>
                </a:cubicBezTo>
                <a:close/>
                <a:moveTo>
                  <a:pt x="71530" y="314410"/>
                </a:moveTo>
                <a:cubicBezTo>
                  <a:pt x="42596" y="314410"/>
                  <a:pt x="19142" y="290956"/>
                  <a:pt x="19142" y="262023"/>
                </a:cubicBezTo>
                <a:cubicBezTo>
                  <a:pt x="19142" y="233090"/>
                  <a:pt x="42596" y="209635"/>
                  <a:pt x="71530" y="209635"/>
                </a:cubicBezTo>
                <a:cubicBezTo>
                  <a:pt x="100463" y="209635"/>
                  <a:pt x="123917" y="233090"/>
                  <a:pt x="123917" y="262023"/>
                </a:cubicBezTo>
                <a:cubicBezTo>
                  <a:pt x="123886" y="290943"/>
                  <a:pt x="100449" y="314379"/>
                  <a:pt x="71530" y="314410"/>
                </a:cubicBezTo>
                <a:close/>
                <a:moveTo>
                  <a:pt x="300130" y="71523"/>
                </a:moveTo>
                <a:cubicBezTo>
                  <a:pt x="300130" y="42590"/>
                  <a:pt x="323584" y="19135"/>
                  <a:pt x="352517" y="19135"/>
                </a:cubicBezTo>
                <a:cubicBezTo>
                  <a:pt x="381450" y="19135"/>
                  <a:pt x="404905" y="42590"/>
                  <a:pt x="404905" y="71523"/>
                </a:cubicBezTo>
                <a:cubicBezTo>
                  <a:pt x="404905" y="100456"/>
                  <a:pt x="381450" y="123910"/>
                  <a:pt x="352517" y="123910"/>
                </a:cubicBezTo>
                <a:cubicBezTo>
                  <a:pt x="323597" y="123879"/>
                  <a:pt x="300161" y="100443"/>
                  <a:pt x="300130" y="71523"/>
                </a:cubicBezTo>
                <a:close/>
                <a:moveTo>
                  <a:pt x="138205" y="647785"/>
                </a:moveTo>
                <a:cubicBezTo>
                  <a:pt x="109271" y="647785"/>
                  <a:pt x="85817" y="624331"/>
                  <a:pt x="85817" y="595398"/>
                </a:cubicBezTo>
                <a:cubicBezTo>
                  <a:pt x="85817" y="566465"/>
                  <a:pt x="109271" y="543010"/>
                  <a:pt x="138205" y="543010"/>
                </a:cubicBezTo>
                <a:cubicBezTo>
                  <a:pt x="167138" y="543010"/>
                  <a:pt x="190592" y="566465"/>
                  <a:pt x="190592" y="595398"/>
                </a:cubicBezTo>
                <a:cubicBezTo>
                  <a:pt x="190561" y="624318"/>
                  <a:pt x="167124" y="647754"/>
                  <a:pt x="138205" y="647785"/>
                </a:cubicBezTo>
                <a:close/>
                <a:moveTo>
                  <a:pt x="619217" y="595398"/>
                </a:moveTo>
                <a:cubicBezTo>
                  <a:pt x="619217" y="624331"/>
                  <a:pt x="595763" y="647785"/>
                  <a:pt x="566830" y="647785"/>
                </a:cubicBezTo>
                <a:cubicBezTo>
                  <a:pt x="537896" y="647785"/>
                  <a:pt x="514442" y="624331"/>
                  <a:pt x="514442" y="595398"/>
                </a:cubicBezTo>
                <a:cubicBezTo>
                  <a:pt x="514442" y="566465"/>
                  <a:pt x="537896" y="543010"/>
                  <a:pt x="566830" y="543010"/>
                </a:cubicBezTo>
                <a:cubicBezTo>
                  <a:pt x="595749" y="543042"/>
                  <a:pt x="619186" y="566478"/>
                  <a:pt x="619217" y="595398"/>
                </a:cubicBezTo>
                <a:close/>
                <a:moveTo>
                  <a:pt x="352517" y="447760"/>
                </a:moveTo>
                <a:cubicBezTo>
                  <a:pt x="310433" y="447760"/>
                  <a:pt x="276317" y="413645"/>
                  <a:pt x="276317" y="371560"/>
                </a:cubicBezTo>
                <a:cubicBezTo>
                  <a:pt x="276317" y="329476"/>
                  <a:pt x="310433" y="295360"/>
                  <a:pt x="352517" y="295360"/>
                </a:cubicBezTo>
                <a:cubicBezTo>
                  <a:pt x="394601" y="295360"/>
                  <a:pt x="428717" y="329476"/>
                  <a:pt x="428717" y="371560"/>
                </a:cubicBezTo>
                <a:cubicBezTo>
                  <a:pt x="428669" y="413625"/>
                  <a:pt x="394581" y="447713"/>
                  <a:pt x="352517" y="447760"/>
                </a:cubicBezTo>
                <a:close/>
                <a:moveTo>
                  <a:pt x="633505" y="209635"/>
                </a:moveTo>
                <a:cubicBezTo>
                  <a:pt x="662438" y="209635"/>
                  <a:pt x="685892" y="233090"/>
                  <a:pt x="685892" y="262023"/>
                </a:cubicBezTo>
                <a:cubicBezTo>
                  <a:pt x="685892" y="290956"/>
                  <a:pt x="662438" y="314410"/>
                  <a:pt x="633505" y="314410"/>
                </a:cubicBezTo>
                <a:cubicBezTo>
                  <a:pt x="604571" y="314410"/>
                  <a:pt x="581117" y="290956"/>
                  <a:pt x="581117" y="262023"/>
                </a:cubicBezTo>
                <a:cubicBezTo>
                  <a:pt x="581149" y="233103"/>
                  <a:pt x="604585" y="209667"/>
                  <a:pt x="633505" y="209635"/>
                </a:cubicBezTo>
                <a:close/>
              </a:path>
            </a:pathLst>
          </a:custGeom>
          <a:solidFill>
            <a:schemeClr val="bg1"/>
          </a:solidFill>
          <a:ln w="9525" cap="flat">
            <a:solidFill>
              <a:schemeClr val="bg1"/>
            </a:solidFill>
            <a:prstDash val="solid"/>
            <a:miter/>
          </a:ln>
        </p:spPr>
        <p:txBody>
          <a:bodyPr rtlCol="0" anchor="ctr"/>
          <a:lstStyle/>
          <a:p>
            <a:endParaRPr lang="pt-BR"/>
          </a:p>
        </p:txBody>
      </p:sp>
    </p:spTree>
    <p:extLst>
      <p:ext uri="{BB962C8B-B14F-4D97-AF65-F5344CB8AC3E}">
        <p14:creationId xmlns:p14="http://schemas.microsoft.com/office/powerpoint/2010/main" val="2556431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Padrão do plano de fundo&#10;&#10;Descrição gerada automaticamente">
            <a:extLst>
              <a:ext uri="{FF2B5EF4-FFF2-40B4-BE49-F238E27FC236}">
                <a16:creationId xmlns:a16="http://schemas.microsoft.com/office/drawing/2014/main" id="{A230226B-130E-4E5C-9010-1A1289809CD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Elipse 11">
            <a:extLst>
              <a:ext uri="{FF2B5EF4-FFF2-40B4-BE49-F238E27FC236}">
                <a16:creationId xmlns:a16="http://schemas.microsoft.com/office/drawing/2014/main" id="{70CC6DEE-B92E-739B-976C-E544EE50593B}"/>
              </a:ext>
            </a:extLst>
          </p:cNvPr>
          <p:cNvSpPr/>
          <p:nvPr/>
        </p:nvSpPr>
        <p:spPr>
          <a:xfrm>
            <a:off x="-1292225" y="-363452"/>
            <a:ext cx="2755900" cy="275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Título 1">
            <a:extLst>
              <a:ext uri="{FF2B5EF4-FFF2-40B4-BE49-F238E27FC236}">
                <a16:creationId xmlns:a16="http://schemas.microsoft.com/office/drawing/2014/main" id="{A57DC6F6-621D-EEC7-2CC8-42272F185008}"/>
              </a:ext>
            </a:extLst>
          </p:cNvPr>
          <p:cNvSpPr txBox="1">
            <a:spLocks/>
          </p:cNvSpPr>
          <p:nvPr/>
        </p:nvSpPr>
        <p:spPr>
          <a:xfrm>
            <a:off x="1719720" y="410874"/>
            <a:ext cx="9595980" cy="1058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a:lnSpc>
                <a:spcPct val="100000"/>
              </a:lnSpc>
              <a:tabLst>
                <a:tab pos="2247900" algn="l"/>
              </a:tabLst>
            </a:pPr>
            <a:r>
              <a:rPr lang="pt-BR" sz="2400" b="1" dirty="0">
                <a:latin typeface="Arial" panose="020B0604020202020204" pitchFamily="34" charset="0"/>
                <a:ea typeface="Calibri" panose="020F0502020204030204" pitchFamily="34" charset="0"/>
                <a:cs typeface="Arial" panose="020B0604020202020204" pitchFamily="34" charset="0"/>
              </a:rPr>
              <a:t>Documento contendo proposta de política e instrumentos de seleção de tutores, docentes, preceptores coordenadores</a:t>
            </a:r>
          </a:p>
        </p:txBody>
      </p:sp>
      <p:sp>
        <p:nvSpPr>
          <p:cNvPr id="14" name="Retângulo: Cantos Arredondados 13">
            <a:extLst>
              <a:ext uri="{FF2B5EF4-FFF2-40B4-BE49-F238E27FC236}">
                <a16:creationId xmlns:a16="http://schemas.microsoft.com/office/drawing/2014/main" id="{304FCB1B-2018-F701-E1A2-18EA74997D4A}"/>
              </a:ext>
            </a:extLst>
          </p:cNvPr>
          <p:cNvSpPr/>
          <p:nvPr/>
        </p:nvSpPr>
        <p:spPr>
          <a:xfrm>
            <a:off x="1819038" y="1531941"/>
            <a:ext cx="8906112" cy="4430710"/>
          </a:xfrm>
          <a:prstGeom prst="roundRect">
            <a:avLst>
              <a:gd name="adj" fmla="val 45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216000" bIns="288000" rtlCol="0" anchor="t"/>
          <a:lstStyle/>
          <a:p>
            <a:pPr>
              <a:spcAft>
                <a:spcPts val="1600"/>
              </a:spcAft>
            </a:pPr>
            <a:r>
              <a:rPr lang="pt-BR" sz="1400" b="1" dirty="0">
                <a:solidFill>
                  <a:srgbClr val="FFFFFF"/>
                </a:solidFill>
                <a:latin typeface="Arial" panose="020B0604020202020204" pitchFamily="34" charset="0"/>
                <a:cs typeface="Arial" panose="020B0604020202020204" pitchFamily="34" charset="0"/>
              </a:rPr>
              <a:t>Autoria:</a:t>
            </a:r>
            <a:r>
              <a:rPr lang="pt-BR" sz="1400" dirty="0">
                <a:solidFill>
                  <a:srgbClr val="FFFFFF"/>
                </a:solidFill>
                <a:latin typeface="Arial" panose="020B0604020202020204" pitchFamily="34" charset="0"/>
                <a:cs typeface="Arial" panose="020B0604020202020204" pitchFamily="34" charset="0"/>
              </a:rPr>
              <a:t> Isaac Costa</a:t>
            </a:r>
          </a:p>
          <a:p>
            <a:pPr>
              <a:lnSpc>
                <a:spcPct val="150000"/>
              </a:lnSpc>
              <a:spcAft>
                <a:spcPts val="1600"/>
              </a:spcAft>
            </a:pPr>
            <a:r>
              <a:rPr lang="pt-BR" sz="1400" dirty="0">
                <a:solidFill>
                  <a:srgbClr val="FFFFFF"/>
                </a:solidFill>
                <a:latin typeface="Arial" panose="020B0604020202020204" pitchFamily="34" charset="0"/>
                <a:cs typeface="Arial" panose="020B0604020202020204" pitchFamily="34" charset="0"/>
              </a:rPr>
              <a:t>O produto em questão teve como ponto de partida pesquisa em torno dos principais modelos de seleção utilizados nas universidades brasileiras, sobretudo as que serviram de objeto do estudo de benchmarking realizado pelo </a:t>
            </a:r>
            <a:r>
              <a:rPr lang="pt-BR" sz="1400" dirty="0" err="1">
                <a:solidFill>
                  <a:srgbClr val="FFFFFF"/>
                </a:solidFill>
                <a:latin typeface="Arial" panose="020B0604020202020204" pitchFamily="34" charset="0"/>
                <a:cs typeface="Arial" panose="020B0604020202020204" pitchFamily="34" charset="0"/>
              </a:rPr>
              <a:t>Cebraspe</a:t>
            </a:r>
            <a:r>
              <a:rPr lang="pt-BR" sz="1400" dirty="0">
                <a:solidFill>
                  <a:srgbClr val="FFFFFF"/>
                </a:solidFill>
                <a:latin typeface="Arial" panose="020B0604020202020204" pitchFamily="34" charset="0"/>
                <a:cs typeface="Arial" panose="020B0604020202020204" pitchFamily="34" charset="0"/>
              </a:rPr>
              <a:t>, da legislação nacional e distrital, além de literatura especializada relativa às temáticas.</a:t>
            </a:r>
          </a:p>
          <a:p>
            <a:pPr>
              <a:lnSpc>
                <a:spcPct val="150000"/>
              </a:lnSpc>
              <a:spcAft>
                <a:spcPts val="1600"/>
              </a:spcAft>
            </a:pPr>
            <a:r>
              <a:rPr lang="pt-BR" sz="1400" dirty="0">
                <a:solidFill>
                  <a:srgbClr val="FFFFFF"/>
                </a:solidFill>
                <a:latin typeface="Arial" panose="020B0604020202020204" pitchFamily="34" charset="0"/>
                <a:cs typeface="Arial" panose="020B0604020202020204" pitchFamily="34" charset="0"/>
              </a:rPr>
              <a:t>Para a organização do texto, após a introdução, o autor insere uma contextualização acerca do modo como normalmente são realizados os processos seletivos para docentes, tutores, preceptores e coordenadores de curso. O tópico seguinte buscou identificar princípios gerais aplicáveis a todos os processos de seleção, retirando de cada uma, diretrizes e orientações gerais específicas. Em seguida, são apresentados os instrumentos de seleção para cada um dos segmentos solicitados, finalizando com uma conclusão e referências.</a:t>
            </a:r>
            <a:endParaRPr lang="pt-BR" sz="1200" dirty="0">
              <a:solidFill>
                <a:srgbClr val="FFFFFF"/>
              </a:solidFill>
              <a:latin typeface="Arial" panose="020B0604020202020204" pitchFamily="34" charset="0"/>
              <a:cs typeface="Arial" panose="020B0604020202020204" pitchFamily="34" charset="0"/>
            </a:endParaRPr>
          </a:p>
        </p:txBody>
      </p:sp>
      <p:grpSp>
        <p:nvGrpSpPr>
          <p:cNvPr id="2" name="Gráfico 14" descr="Caixa de seleção marcada estrutura de tópicos">
            <a:extLst>
              <a:ext uri="{FF2B5EF4-FFF2-40B4-BE49-F238E27FC236}">
                <a16:creationId xmlns:a16="http://schemas.microsoft.com/office/drawing/2014/main" id="{F88A46ED-C233-9F13-7317-09C5A49C969C}"/>
              </a:ext>
            </a:extLst>
          </p:cNvPr>
          <p:cNvGrpSpPr/>
          <p:nvPr/>
        </p:nvGrpSpPr>
        <p:grpSpPr>
          <a:xfrm>
            <a:off x="422975" y="777502"/>
            <a:ext cx="599699" cy="599699"/>
            <a:chOff x="422975" y="777502"/>
            <a:chExt cx="599699" cy="599699"/>
          </a:xfrm>
          <a:solidFill>
            <a:schemeClr val="bg1"/>
          </a:solidFill>
        </p:grpSpPr>
        <p:sp>
          <p:nvSpPr>
            <p:cNvPr id="3" name="Forma Livre: Forma 2">
              <a:extLst>
                <a:ext uri="{FF2B5EF4-FFF2-40B4-BE49-F238E27FC236}">
                  <a16:creationId xmlns:a16="http://schemas.microsoft.com/office/drawing/2014/main" id="{ED23C7CE-1CBC-E289-4463-53CD127A9896}"/>
                </a:ext>
              </a:extLst>
            </p:cNvPr>
            <p:cNvSpPr/>
            <p:nvPr/>
          </p:nvSpPr>
          <p:spPr>
            <a:xfrm>
              <a:off x="422975" y="777502"/>
              <a:ext cx="599699" cy="599699"/>
            </a:xfrm>
            <a:custGeom>
              <a:avLst/>
              <a:gdLst>
                <a:gd name="connsiteX0" fmla="*/ 576634 w 599699"/>
                <a:gd name="connsiteY0" fmla="*/ 23065 h 599699"/>
                <a:gd name="connsiteX1" fmla="*/ 576634 w 599699"/>
                <a:gd name="connsiteY1" fmla="*/ 576634 h 599699"/>
                <a:gd name="connsiteX2" fmla="*/ 23065 w 599699"/>
                <a:gd name="connsiteY2" fmla="*/ 576634 h 599699"/>
                <a:gd name="connsiteX3" fmla="*/ 23065 w 599699"/>
                <a:gd name="connsiteY3" fmla="*/ 23065 h 599699"/>
                <a:gd name="connsiteX4" fmla="*/ 576634 w 599699"/>
                <a:gd name="connsiteY4" fmla="*/ 23065 h 599699"/>
                <a:gd name="connsiteX5" fmla="*/ 599700 w 599699"/>
                <a:gd name="connsiteY5" fmla="*/ 0 h 599699"/>
                <a:gd name="connsiteX6" fmla="*/ 0 w 599699"/>
                <a:gd name="connsiteY6" fmla="*/ 0 h 599699"/>
                <a:gd name="connsiteX7" fmla="*/ 0 w 599699"/>
                <a:gd name="connsiteY7" fmla="*/ 599700 h 599699"/>
                <a:gd name="connsiteX8" fmla="*/ 599700 w 599699"/>
                <a:gd name="connsiteY8" fmla="*/ 599700 h 599699"/>
                <a:gd name="connsiteX9" fmla="*/ 599700 w 599699"/>
                <a:gd name="connsiteY9" fmla="*/ 0 h 59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9699" h="599699">
                  <a:moveTo>
                    <a:pt x="576634" y="23065"/>
                  </a:moveTo>
                  <a:lnTo>
                    <a:pt x="576634" y="576634"/>
                  </a:lnTo>
                  <a:lnTo>
                    <a:pt x="23065" y="576634"/>
                  </a:lnTo>
                  <a:lnTo>
                    <a:pt x="23065" y="23065"/>
                  </a:lnTo>
                  <a:lnTo>
                    <a:pt x="576634" y="23065"/>
                  </a:lnTo>
                  <a:moveTo>
                    <a:pt x="599700" y="0"/>
                  </a:moveTo>
                  <a:lnTo>
                    <a:pt x="0" y="0"/>
                  </a:lnTo>
                  <a:lnTo>
                    <a:pt x="0" y="599700"/>
                  </a:lnTo>
                  <a:lnTo>
                    <a:pt x="599700" y="599700"/>
                  </a:lnTo>
                  <a:lnTo>
                    <a:pt x="599700" y="0"/>
                  </a:lnTo>
                  <a:close/>
                </a:path>
              </a:pathLst>
            </a:custGeom>
            <a:solidFill>
              <a:schemeClr val="bg1"/>
            </a:solidFill>
            <a:ln w="11509" cap="flat">
              <a:solidFill>
                <a:schemeClr val="bg1"/>
              </a:solidFill>
              <a:prstDash val="solid"/>
              <a:miter/>
            </a:ln>
          </p:spPr>
          <p:txBody>
            <a:bodyPr rtlCol="0" anchor="ctr"/>
            <a:lstStyle/>
            <a:p>
              <a:endParaRPr lang="pt-BR"/>
            </a:p>
          </p:txBody>
        </p:sp>
        <p:sp>
          <p:nvSpPr>
            <p:cNvPr id="4" name="Forma Livre: Forma 3">
              <a:extLst>
                <a:ext uri="{FF2B5EF4-FFF2-40B4-BE49-F238E27FC236}">
                  <a16:creationId xmlns:a16="http://schemas.microsoft.com/office/drawing/2014/main" id="{F8F393BD-FA00-659A-5256-E223DD4011A8}"/>
                </a:ext>
              </a:extLst>
            </p:cNvPr>
            <p:cNvSpPr/>
            <p:nvPr/>
          </p:nvSpPr>
          <p:spPr>
            <a:xfrm>
              <a:off x="518615" y="919273"/>
              <a:ext cx="408418" cy="295479"/>
            </a:xfrm>
            <a:custGeom>
              <a:avLst/>
              <a:gdLst>
                <a:gd name="connsiteX0" fmla="*/ 129247 w 408418"/>
                <a:gd name="connsiteY0" fmla="*/ 295479 h 295479"/>
                <a:gd name="connsiteX1" fmla="*/ 0 w 408418"/>
                <a:gd name="connsiteY1" fmla="*/ 166232 h 295479"/>
                <a:gd name="connsiteX2" fmla="*/ 16307 w 408418"/>
                <a:gd name="connsiteY2" fmla="*/ 149925 h 295479"/>
                <a:gd name="connsiteX3" fmla="*/ 129247 w 408418"/>
                <a:gd name="connsiteY3" fmla="*/ 262865 h 295479"/>
                <a:gd name="connsiteX4" fmla="*/ 392111 w 408418"/>
                <a:gd name="connsiteY4" fmla="*/ 0 h 295479"/>
                <a:gd name="connsiteX5" fmla="*/ 408419 w 408418"/>
                <a:gd name="connsiteY5" fmla="*/ 16307 h 295479"/>
                <a:gd name="connsiteX6" fmla="*/ 129247 w 408418"/>
                <a:gd name="connsiteY6" fmla="*/ 295479 h 29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418" h="295479">
                  <a:moveTo>
                    <a:pt x="129247" y="295479"/>
                  </a:moveTo>
                  <a:lnTo>
                    <a:pt x="0" y="166232"/>
                  </a:lnTo>
                  <a:lnTo>
                    <a:pt x="16307" y="149925"/>
                  </a:lnTo>
                  <a:lnTo>
                    <a:pt x="129247" y="262865"/>
                  </a:lnTo>
                  <a:lnTo>
                    <a:pt x="392111" y="0"/>
                  </a:lnTo>
                  <a:lnTo>
                    <a:pt x="408419" y="16307"/>
                  </a:lnTo>
                  <a:lnTo>
                    <a:pt x="129247" y="295479"/>
                  </a:lnTo>
                  <a:close/>
                </a:path>
              </a:pathLst>
            </a:custGeom>
            <a:solidFill>
              <a:schemeClr val="bg1"/>
            </a:solidFill>
            <a:ln w="11509" cap="flat">
              <a:solidFill>
                <a:schemeClr val="bg1"/>
              </a:solidFill>
              <a:prstDash val="solid"/>
              <a:miter/>
            </a:ln>
          </p:spPr>
          <p:txBody>
            <a:bodyPr rtlCol="0" anchor="ctr"/>
            <a:lstStyle/>
            <a:p>
              <a:endParaRPr lang="pt-BR"/>
            </a:p>
          </p:txBody>
        </p:sp>
      </p:grpSp>
    </p:spTree>
    <p:extLst>
      <p:ext uri="{BB962C8B-B14F-4D97-AF65-F5344CB8AC3E}">
        <p14:creationId xmlns:p14="http://schemas.microsoft.com/office/powerpoint/2010/main" val="332600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Padrão do plano de fundo&#10;&#10;Descrição gerada automaticamente">
            <a:extLst>
              <a:ext uri="{FF2B5EF4-FFF2-40B4-BE49-F238E27FC236}">
                <a16:creationId xmlns:a16="http://schemas.microsoft.com/office/drawing/2014/main" id="{A230226B-130E-4E5C-9010-1A1289809CD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Elipse 11">
            <a:extLst>
              <a:ext uri="{FF2B5EF4-FFF2-40B4-BE49-F238E27FC236}">
                <a16:creationId xmlns:a16="http://schemas.microsoft.com/office/drawing/2014/main" id="{70CC6DEE-B92E-739B-976C-E544EE50593B}"/>
              </a:ext>
            </a:extLst>
          </p:cNvPr>
          <p:cNvSpPr/>
          <p:nvPr/>
        </p:nvSpPr>
        <p:spPr>
          <a:xfrm>
            <a:off x="-1292225" y="-363452"/>
            <a:ext cx="2755900" cy="275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Título 1">
            <a:extLst>
              <a:ext uri="{FF2B5EF4-FFF2-40B4-BE49-F238E27FC236}">
                <a16:creationId xmlns:a16="http://schemas.microsoft.com/office/drawing/2014/main" id="{A57DC6F6-621D-EEC7-2CC8-42272F185008}"/>
              </a:ext>
            </a:extLst>
          </p:cNvPr>
          <p:cNvSpPr txBox="1">
            <a:spLocks/>
          </p:cNvSpPr>
          <p:nvPr/>
        </p:nvSpPr>
        <p:spPr>
          <a:xfrm>
            <a:off x="1719720" y="410874"/>
            <a:ext cx="9595980" cy="1058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a:lnSpc>
                <a:spcPct val="100000"/>
              </a:lnSpc>
              <a:tabLst>
                <a:tab pos="2247900" algn="l"/>
              </a:tabLst>
            </a:pPr>
            <a:r>
              <a:rPr lang="pt-BR" sz="2400" b="1" dirty="0">
                <a:latin typeface="Arial" panose="020B0604020202020204" pitchFamily="34" charset="0"/>
                <a:ea typeface="Calibri" panose="020F0502020204030204" pitchFamily="34" charset="0"/>
                <a:cs typeface="Arial" panose="020B0604020202020204" pitchFamily="34" charset="0"/>
              </a:rPr>
              <a:t>Documento contendo proposta de política e instrumentos de seleção de tutores, docentes, preceptores coordenadores</a:t>
            </a:r>
          </a:p>
        </p:txBody>
      </p:sp>
      <p:sp>
        <p:nvSpPr>
          <p:cNvPr id="14" name="Retângulo: Cantos Arredondados 13">
            <a:extLst>
              <a:ext uri="{FF2B5EF4-FFF2-40B4-BE49-F238E27FC236}">
                <a16:creationId xmlns:a16="http://schemas.microsoft.com/office/drawing/2014/main" id="{304FCB1B-2018-F701-E1A2-18EA74997D4A}"/>
              </a:ext>
            </a:extLst>
          </p:cNvPr>
          <p:cNvSpPr/>
          <p:nvPr/>
        </p:nvSpPr>
        <p:spPr>
          <a:xfrm>
            <a:off x="1819038" y="1531941"/>
            <a:ext cx="8906112" cy="3573459"/>
          </a:xfrm>
          <a:prstGeom prst="roundRect">
            <a:avLst>
              <a:gd name="adj" fmla="val 45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216000" bIns="288000" rtlCol="0" anchor="t"/>
          <a:lstStyle/>
          <a:p>
            <a:pPr>
              <a:spcAft>
                <a:spcPts val="1600"/>
              </a:spcAft>
            </a:pPr>
            <a:r>
              <a:rPr lang="pt-BR" sz="1400" b="1" dirty="0">
                <a:solidFill>
                  <a:srgbClr val="FFFFFF"/>
                </a:solidFill>
                <a:latin typeface="Arial" panose="020B0604020202020204" pitchFamily="34" charset="0"/>
                <a:cs typeface="Arial" panose="020B0604020202020204" pitchFamily="34" charset="0"/>
              </a:rPr>
              <a:t>Autoria:</a:t>
            </a:r>
            <a:r>
              <a:rPr lang="pt-BR" sz="1400" dirty="0">
                <a:solidFill>
                  <a:srgbClr val="FFFFFF"/>
                </a:solidFill>
                <a:latin typeface="Arial" panose="020B0604020202020204" pitchFamily="34" charset="0"/>
                <a:cs typeface="Arial" panose="020B0604020202020204" pitchFamily="34" charset="0"/>
              </a:rPr>
              <a:t> Isaac Costa</a:t>
            </a:r>
          </a:p>
          <a:p>
            <a:pPr>
              <a:lnSpc>
                <a:spcPct val="150000"/>
              </a:lnSpc>
              <a:spcAft>
                <a:spcPts val="1600"/>
              </a:spcAft>
            </a:pPr>
            <a:r>
              <a:rPr lang="pt-BR" sz="1400" dirty="0">
                <a:solidFill>
                  <a:srgbClr val="FFFFFF"/>
                </a:solidFill>
                <a:latin typeface="Arial" panose="020B0604020202020204" pitchFamily="34" charset="0"/>
                <a:cs typeface="Arial" panose="020B0604020202020204" pitchFamily="34" charset="0"/>
              </a:rPr>
              <a:t>Foram definidos quatro tipos de modelos de instrumentos:</a:t>
            </a:r>
          </a:p>
          <a:p>
            <a:pPr marL="285750" indent="-285750">
              <a:lnSpc>
                <a:spcPct val="150000"/>
              </a:lnSpc>
              <a:spcAft>
                <a:spcPts val="1600"/>
              </a:spcAft>
              <a:buFont typeface="Arial" panose="020B0604020202020204" pitchFamily="34" charset="0"/>
              <a:buChar char="•"/>
            </a:pPr>
            <a:r>
              <a:rPr lang="pt-BR" sz="1400" dirty="0">
                <a:solidFill>
                  <a:srgbClr val="FFFFFF"/>
                </a:solidFill>
                <a:latin typeface="Arial" panose="020B0604020202020204" pitchFamily="34" charset="0"/>
                <a:cs typeface="Arial" panose="020B0604020202020204" pitchFamily="34" charset="0"/>
              </a:rPr>
              <a:t>Edital de condições gerais de concursos para docente e tutor</a:t>
            </a:r>
          </a:p>
          <a:p>
            <a:pPr marL="285750" indent="-285750">
              <a:lnSpc>
                <a:spcPct val="150000"/>
              </a:lnSpc>
              <a:spcAft>
                <a:spcPts val="1600"/>
              </a:spcAft>
              <a:buFont typeface="Arial" panose="020B0604020202020204" pitchFamily="34" charset="0"/>
              <a:buChar char="•"/>
            </a:pPr>
            <a:r>
              <a:rPr lang="pt-BR" sz="1400" dirty="0">
                <a:solidFill>
                  <a:srgbClr val="FFFFFF"/>
                </a:solidFill>
                <a:latin typeface="Arial" panose="020B0604020202020204" pitchFamily="34" charset="0"/>
                <a:cs typeface="Arial" panose="020B0604020202020204" pitchFamily="34" charset="0"/>
              </a:rPr>
              <a:t>Edital de abertura de concursos para docente e tutor </a:t>
            </a:r>
          </a:p>
          <a:p>
            <a:pPr marL="285750" indent="-285750">
              <a:lnSpc>
                <a:spcPct val="150000"/>
              </a:lnSpc>
              <a:spcAft>
                <a:spcPts val="1600"/>
              </a:spcAft>
              <a:buFont typeface="Arial" panose="020B0604020202020204" pitchFamily="34" charset="0"/>
              <a:buChar char="•"/>
            </a:pPr>
            <a:r>
              <a:rPr lang="pt-BR" sz="1400" dirty="0">
                <a:solidFill>
                  <a:srgbClr val="FFFFFF"/>
                </a:solidFill>
                <a:latin typeface="Arial" panose="020B0604020202020204" pitchFamily="34" charset="0"/>
                <a:cs typeface="Arial" panose="020B0604020202020204" pitchFamily="34" charset="0"/>
              </a:rPr>
              <a:t>Edital de processo seletivo para preceptores </a:t>
            </a:r>
          </a:p>
          <a:p>
            <a:pPr marL="285750" indent="-285750">
              <a:lnSpc>
                <a:spcPct val="150000"/>
              </a:lnSpc>
              <a:spcAft>
                <a:spcPts val="1600"/>
              </a:spcAft>
              <a:buFont typeface="Arial" panose="020B0604020202020204" pitchFamily="34" charset="0"/>
              <a:buChar char="•"/>
            </a:pPr>
            <a:r>
              <a:rPr lang="pt-BR" sz="1400" dirty="0">
                <a:solidFill>
                  <a:srgbClr val="FFFFFF"/>
                </a:solidFill>
                <a:latin typeface="Arial" panose="020B0604020202020204" pitchFamily="34" charset="0"/>
                <a:cs typeface="Arial" panose="020B0604020202020204" pitchFamily="34" charset="0"/>
              </a:rPr>
              <a:t>Proposta de regulamentação da função de coordenador de curso</a:t>
            </a:r>
            <a:endParaRPr lang="pt-BR" sz="1200" dirty="0">
              <a:solidFill>
                <a:srgbClr val="FFFFFF"/>
              </a:solidFill>
              <a:latin typeface="Arial" panose="020B0604020202020204" pitchFamily="34" charset="0"/>
              <a:cs typeface="Arial" panose="020B0604020202020204" pitchFamily="34" charset="0"/>
            </a:endParaRPr>
          </a:p>
        </p:txBody>
      </p:sp>
      <p:grpSp>
        <p:nvGrpSpPr>
          <p:cNvPr id="2" name="Gráfico 14" descr="Caixa de seleção marcada estrutura de tópicos">
            <a:extLst>
              <a:ext uri="{FF2B5EF4-FFF2-40B4-BE49-F238E27FC236}">
                <a16:creationId xmlns:a16="http://schemas.microsoft.com/office/drawing/2014/main" id="{F88A46ED-C233-9F13-7317-09C5A49C969C}"/>
              </a:ext>
            </a:extLst>
          </p:cNvPr>
          <p:cNvGrpSpPr/>
          <p:nvPr/>
        </p:nvGrpSpPr>
        <p:grpSpPr>
          <a:xfrm>
            <a:off x="422975" y="777502"/>
            <a:ext cx="599699" cy="599699"/>
            <a:chOff x="422975" y="777502"/>
            <a:chExt cx="599699" cy="599699"/>
          </a:xfrm>
          <a:solidFill>
            <a:schemeClr val="bg1"/>
          </a:solidFill>
        </p:grpSpPr>
        <p:sp>
          <p:nvSpPr>
            <p:cNvPr id="3" name="Forma Livre: Forma 2">
              <a:extLst>
                <a:ext uri="{FF2B5EF4-FFF2-40B4-BE49-F238E27FC236}">
                  <a16:creationId xmlns:a16="http://schemas.microsoft.com/office/drawing/2014/main" id="{ED23C7CE-1CBC-E289-4463-53CD127A9896}"/>
                </a:ext>
              </a:extLst>
            </p:cNvPr>
            <p:cNvSpPr/>
            <p:nvPr/>
          </p:nvSpPr>
          <p:spPr>
            <a:xfrm>
              <a:off x="422975" y="777502"/>
              <a:ext cx="599699" cy="599699"/>
            </a:xfrm>
            <a:custGeom>
              <a:avLst/>
              <a:gdLst>
                <a:gd name="connsiteX0" fmla="*/ 576634 w 599699"/>
                <a:gd name="connsiteY0" fmla="*/ 23065 h 599699"/>
                <a:gd name="connsiteX1" fmla="*/ 576634 w 599699"/>
                <a:gd name="connsiteY1" fmla="*/ 576634 h 599699"/>
                <a:gd name="connsiteX2" fmla="*/ 23065 w 599699"/>
                <a:gd name="connsiteY2" fmla="*/ 576634 h 599699"/>
                <a:gd name="connsiteX3" fmla="*/ 23065 w 599699"/>
                <a:gd name="connsiteY3" fmla="*/ 23065 h 599699"/>
                <a:gd name="connsiteX4" fmla="*/ 576634 w 599699"/>
                <a:gd name="connsiteY4" fmla="*/ 23065 h 599699"/>
                <a:gd name="connsiteX5" fmla="*/ 599700 w 599699"/>
                <a:gd name="connsiteY5" fmla="*/ 0 h 599699"/>
                <a:gd name="connsiteX6" fmla="*/ 0 w 599699"/>
                <a:gd name="connsiteY6" fmla="*/ 0 h 599699"/>
                <a:gd name="connsiteX7" fmla="*/ 0 w 599699"/>
                <a:gd name="connsiteY7" fmla="*/ 599700 h 599699"/>
                <a:gd name="connsiteX8" fmla="*/ 599700 w 599699"/>
                <a:gd name="connsiteY8" fmla="*/ 599700 h 599699"/>
                <a:gd name="connsiteX9" fmla="*/ 599700 w 599699"/>
                <a:gd name="connsiteY9" fmla="*/ 0 h 59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9699" h="599699">
                  <a:moveTo>
                    <a:pt x="576634" y="23065"/>
                  </a:moveTo>
                  <a:lnTo>
                    <a:pt x="576634" y="576634"/>
                  </a:lnTo>
                  <a:lnTo>
                    <a:pt x="23065" y="576634"/>
                  </a:lnTo>
                  <a:lnTo>
                    <a:pt x="23065" y="23065"/>
                  </a:lnTo>
                  <a:lnTo>
                    <a:pt x="576634" y="23065"/>
                  </a:lnTo>
                  <a:moveTo>
                    <a:pt x="599700" y="0"/>
                  </a:moveTo>
                  <a:lnTo>
                    <a:pt x="0" y="0"/>
                  </a:lnTo>
                  <a:lnTo>
                    <a:pt x="0" y="599700"/>
                  </a:lnTo>
                  <a:lnTo>
                    <a:pt x="599700" y="599700"/>
                  </a:lnTo>
                  <a:lnTo>
                    <a:pt x="599700" y="0"/>
                  </a:lnTo>
                  <a:close/>
                </a:path>
              </a:pathLst>
            </a:custGeom>
            <a:solidFill>
              <a:schemeClr val="bg1"/>
            </a:solidFill>
            <a:ln w="11509" cap="flat">
              <a:solidFill>
                <a:schemeClr val="bg1"/>
              </a:solidFill>
              <a:prstDash val="solid"/>
              <a:miter/>
            </a:ln>
          </p:spPr>
          <p:txBody>
            <a:bodyPr rtlCol="0" anchor="ctr"/>
            <a:lstStyle/>
            <a:p>
              <a:endParaRPr lang="pt-BR"/>
            </a:p>
          </p:txBody>
        </p:sp>
        <p:sp>
          <p:nvSpPr>
            <p:cNvPr id="4" name="Forma Livre: Forma 3">
              <a:extLst>
                <a:ext uri="{FF2B5EF4-FFF2-40B4-BE49-F238E27FC236}">
                  <a16:creationId xmlns:a16="http://schemas.microsoft.com/office/drawing/2014/main" id="{F8F393BD-FA00-659A-5256-E223DD4011A8}"/>
                </a:ext>
              </a:extLst>
            </p:cNvPr>
            <p:cNvSpPr/>
            <p:nvPr/>
          </p:nvSpPr>
          <p:spPr>
            <a:xfrm>
              <a:off x="518615" y="919273"/>
              <a:ext cx="408418" cy="295479"/>
            </a:xfrm>
            <a:custGeom>
              <a:avLst/>
              <a:gdLst>
                <a:gd name="connsiteX0" fmla="*/ 129247 w 408418"/>
                <a:gd name="connsiteY0" fmla="*/ 295479 h 295479"/>
                <a:gd name="connsiteX1" fmla="*/ 0 w 408418"/>
                <a:gd name="connsiteY1" fmla="*/ 166232 h 295479"/>
                <a:gd name="connsiteX2" fmla="*/ 16307 w 408418"/>
                <a:gd name="connsiteY2" fmla="*/ 149925 h 295479"/>
                <a:gd name="connsiteX3" fmla="*/ 129247 w 408418"/>
                <a:gd name="connsiteY3" fmla="*/ 262865 h 295479"/>
                <a:gd name="connsiteX4" fmla="*/ 392111 w 408418"/>
                <a:gd name="connsiteY4" fmla="*/ 0 h 295479"/>
                <a:gd name="connsiteX5" fmla="*/ 408419 w 408418"/>
                <a:gd name="connsiteY5" fmla="*/ 16307 h 295479"/>
                <a:gd name="connsiteX6" fmla="*/ 129247 w 408418"/>
                <a:gd name="connsiteY6" fmla="*/ 295479 h 29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418" h="295479">
                  <a:moveTo>
                    <a:pt x="129247" y="295479"/>
                  </a:moveTo>
                  <a:lnTo>
                    <a:pt x="0" y="166232"/>
                  </a:lnTo>
                  <a:lnTo>
                    <a:pt x="16307" y="149925"/>
                  </a:lnTo>
                  <a:lnTo>
                    <a:pt x="129247" y="262865"/>
                  </a:lnTo>
                  <a:lnTo>
                    <a:pt x="392111" y="0"/>
                  </a:lnTo>
                  <a:lnTo>
                    <a:pt x="408419" y="16307"/>
                  </a:lnTo>
                  <a:lnTo>
                    <a:pt x="129247" y="295479"/>
                  </a:lnTo>
                  <a:close/>
                </a:path>
              </a:pathLst>
            </a:custGeom>
            <a:solidFill>
              <a:schemeClr val="bg1"/>
            </a:solidFill>
            <a:ln w="11509" cap="flat">
              <a:solidFill>
                <a:schemeClr val="bg1"/>
              </a:solidFill>
              <a:prstDash val="solid"/>
              <a:miter/>
            </a:ln>
          </p:spPr>
          <p:txBody>
            <a:bodyPr rtlCol="0" anchor="ctr"/>
            <a:lstStyle/>
            <a:p>
              <a:endParaRPr lang="pt-BR"/>
            </a:p>
          </p:txBody>
        </p:sp>
      </p:grpSp>
    </p:spTree>
    <p:extLst>
      <p:ext uri="{BB962C8B-B14F-4D97-AF65-F5344CB8AC3E}">
        <p14:creationId xmlns:p14="http://schemas.microsoft.com/office/powerpoint/2010/main" val="291090797"/>
      </p:ext>
    </p:extLst>
  </p:cSld>
  <p:clrMapOvr>
    <a:masterClrMapping/>
  </p:clrMapOvr>
</p:sld>
</file>

<file path=ppt/theme/theme1.xml><?xml version="1.0" encoding="utf-8"?>
<a:theme xmlns:a="http://schemas.openxmlformats.org/drawingml/2006/main" name="Tema Cebraspe">
  <a:themeElements>
    <a:clrScheme name="Personalizada 2">
      <a:dk1>
        <a:srgbClr val="064370"/>
      </a:dk1>
      <a:lt1>
        <a:srgbClr val="F2F2F2"/>
      </a:lt1>
      <a:dk2>
        <a:srgbClr val="30406A"/>
      </a:dk2>
      <a:lt2>
        <a:srgbClr val="F19440"/>
      </a:lt2>
      <a:accent1>
        <a:srgbClr val="F09925"/>
      </a:accent1>
      <a:accent2>
        <a:srgbClr val="EE7639"/>
      </a:accent2>
      <a:accent3>
        <a:srgbClr val="E7593B"/>
      </a:accent3>
      <a:accent4>
        <a:srgbClr val="7F7981"/>
      </a:accent4>
      <a:accent5>
        <a:srgbClr val="517CBD"/>
      </a:accent5>
      <a:accent6>
        <a:srgbClr val="30406A"/>
      </a:accent6>
      <a:hlink>
        <a:srgbClr val="6ABBF7"/>
      </a:hlink>
      <a:folHlink>
        <a:srgbClr val="7F7981"/>
      </a:folHlink>
    </a:clrScheme>
    <a:fontScheme name="Personalizada 5">
      <a:majorFont>
        <a:latin typeface="Helvetica-Medium"/>
        <a:ea typeface=""/>
        <a:cs typeface=""/>
      </a:majorFont>
      <a:minorFont>
        <a:latin typeface="Helvetica-Normal"/>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Cebraspe" id="{539BD6B4-3CDF-43CD-9132-FFFB7B1C041C}" vid="{5A8570CD-B59B-4870-AE04-C926FF6F474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036F59C04359847920275F1F2E00336" ma:contentTypeVersion="0" ma:contentTypeDescription="Crie um novo documento." ma:contentTypeScope="" ma:versionID="98648ca29038437fffa277e2319b52d2">
  <xsd:schema xmlns:xsd="http://www.w3.org/2001/XMLSchema" xmlns:xs="http://www.w3.org/2001/XMLSchema" xmlns:p="http://schemas.microsoft.com/office/2006/metadata/properties" targetNamespace="http://schemas.microsoft.com/office/2006/metadata/properties" ma:root="true" ma:fieldsID="acb358bd3c4937f8c29cf3e1e721863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52B6CB-BF41-4AC0-AC60-B027ECF3E9CC}">
  <ds:schemaRefs>
    <ds:schemaRef ds:uri="http://schemas.microsoft.com/sharepoint/v3/contenttype/forms"/>
  </ds:schemaRefs>
</ds:datastoreItem>
</file>

<file path=customXml/itemProps2.xml><?xml version="1.0" encoding="utf-8"?>
<ds:datastoreItem xmlns:ds="http://schemas.openxmlformats.org/officeDocument/2006/customXml" ds:itemID="{D7AA8A43-9A85-40C5-8E7F-E8D947E8ACDD}">
  <ds:schemaRefs>
    <ds:schemaRef ds:uri="http://purl.org/dc/elements/1.1/"/>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terms/"/>
  </ds:schemaRefs>
</ds:datastoreItem>
</file>

<file path=customXml/itemProps3.xml><?xml version="1.0" encoding="utf-8"?>
<ds:datastoreItem xmlns:ds="http://schemas.openxmlformats.org/officeDocument/2006/customXml" ds:itemID="{51497E2D-176E-4354-95E5-3A1F76FB1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2467</TotalTime>
  <Words>1210</Words>
  <Application>Microsoft Office PowerPoint</Application>
  <PresentationFormat>Widescreen</PresentationFormat>
  <Paragraphs>73</Paragraphs>
  <Slides>11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11</vt:i4>
      </vt:variant>
    </vt:vector>
  </HeadingPairs>
  <TitlesOfParts>
    <vt:vector size="17" baseType="lpstr">
      <vt:lpstr>Arial</vt:lpstr>
      <vt:lpstr>Calibri</vt:lpstr>
      <vt:lpstr>Helvetica-Medium</vt:lpstr>
      <vt:lpstr>Helvetica-Normal</vt:lpstr>
      <vt:lpstr>Wingdings</vt:lpstr>
      <vt:lpstr>Tema Cebraspe</vt:lpstr>
      <vt:lpstr>Apresentação do PowerPoint</vt:lpstr>
      <vt:lpstr>Apresentação do PowerPoint</vt:lpstr>
      <vt:lpstr>Introdução</vt:lpstr>
      <vt:lpstr>Articulação das atividades por comissão temática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Apresentação</dc:title>
  <dc:creator>Erico Valney de Oliveira Moura</dc:creator>
  <cp:lastModifiedBy>Lucas Carvalho</cp:lastModifiedBy>
  <cp:revision>79</cp:revision>
  <dcterms:created xsi:type="dcterms:W3CDTF">2019-04-03T13:24:16Z</dcterms:created>
  <dcterms:modified xsi:type="dcterms:W3CDTF">2022-05-05T12:48:33Z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0x0101000036F59C04359847920275F1F2E00336</vt:lpwstr>
  </property>
</Properties>
</file>