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9"/>
  </p:notesMasterIdLst>
  <p:sldIdLst>
    <p:sldId id="302" r:id="rId5"/>
    <p:sldId id="306" r:id="rId6"/>
    <p:sldId id="304" r:id="rId7"/>
    <p:sldId id="305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96" r:id="rId17"/>
    <p:sldId id="29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EFC0-595D-4BB0-B591-CE164EC6BE90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6047-D1A7-40C7-8B6E-38E84647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61892" cy="6858000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060121" y="2421844"/>
            <a:ext cx="834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2285319"/>
            <a:ext cx="10515600" cy="10599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53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4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12188908" cy="687323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1710" y="5803640"/>
            <a:ext cx="11728580" cy="2522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0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8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2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1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84980-25BC-4555-A2C5-D7141AEE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D87BC-D999-4240-A97F-DA827BD84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972534EC-23AB-46CB-875C-100E4DDA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CB7E0-6D3F-4759-BA9A-46BC550EAAB0}"/>
              </a:ext>
            </a:extLst>
          </p:cNvPr>
          <p:cNvSpPr/>
          <p:nvPr/>
        </p:nvSpPr>
        <p:spPr>
          <a:xfrm>
            <a:off x="711200" y="849062"/>
            <a:ext cx="10769600" cy="2290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5958B2-DB8F-4010-B5FD-28C74B0AEDEF}"/>
              </a:ext>
            </a:extLst>
          </p:cNvPr>
          <p:cNvSpPr/>
          <p:nvPr/>
        </p:nvSpPr>
        <p:spPr>
          <a:xfrm>
            <a:off x="1485898" y="4006034"/>
            <a:ext cx="9220201" cy="106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3.8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Proposição de políticas de integração com a sociedade e mercado de trabalho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BD9AE5-B57E-4572-AFFE-43BFAC37011C}"/>
              </a:ext>
            </a:extLst>
          </p:cNvPr>
          <p:cNvSpPr/>
          <p:nvPr/>
        </p:nvSpPr>
        <p:spPr>
          <a:xfrm>
            <a:off x="1288778" y="849062"/>
            <a:ext cx="9614444" cy="229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3 - </a:t>
            </a:r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modelos inovadores de gestão  universitária: proposta de modelagem para a estruturação da universidade distrital</a:t>
            </a:r>
            <a:endParaRPr lang="pt-BR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A76F7E-0C8A-45BD-B2F9-53133EF50F9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0917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5962F74-9E95-4277-8BE1-6CA4A079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277" y="5605050"/>
            <a:ext cx="2117446" cy="6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449210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integração</a:t>
            </a: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 responsável pelo acompanhamento, fiscalização e consecução de seus objetivos.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de docentes e de pessoal técnico-administrativo;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trabalho;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confidencialidade e sigilo;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do servidor professor de não alocação de carga horária;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do servidor técnico de não alocação de carga horária no expediente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final e parcial de atividades;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solicitação de renovação.</a:t>
            </a:r>
          </a:p>
        </p:txBody>
      </p:sp>
    </p:spTree>
    <p:extLst>
      <p:ext uri="{BB962C8B-B14F-4D97-AF65-F5344CB8AC3E}">
        <p14:creationId xmlns:p14="http://schemas.microsoft.com/office/powerpoint/2010/main" val="17560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327586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para integração</a:t>
            </a: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internas: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Distrital de Ensino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Saúde do Distrito Federal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Ciência, Tecnologia e Inovação do Distrito Federal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 Universitária do Sistema de Ensino e Repositório</a:t>
            </a:r>
          </a:p>
        </p:txBody>
      </p:sp>
    </p:spTree>
    <p:extLst>
      <p:ext uri="{BB962C8B-B14F-4D97-AF65-F5344CB8AC3E}">
        <p14:creationId xmlns:p14="http://schemas.microsoft.com/office/powerpoint/2010/main" val="367918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55C1004-3845-95EB-431A-38244BDFFFCA}"/>
              </a:ext>
            </a:extLst>
          </p:cNvPr>
          <p:cNvSpPr/>
          <p:nvPr/>
        </p:nvSpPr>
        <p:spPr>
          <a:xfrm>
            <a:off x="1819037" y="2112885"/>
            <a:ext cx="7564660" cy="4456591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para integração</a:t>
            </a: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externas: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Estágio Curricular Supervisionado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de Cursos de Especialização, de Cursos de Extensão Universitária e de Cursos de Aperfeiçoamento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 de Bolsas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Adoção de Espaços Públicos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 Corporativas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 de Governo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ou Laboratórios Multiusos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Associações e Representações Educacionais, de Ensino, de Pesquisa e Extensão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Federação das Indústrias e Associações Comerciais e Industriais</a:t>
            </a:r>
          </a:p>
        </p:txBody>
      </p:sp>
    </p:spTree>
    <p:extLst>
      <p:ext uri="{BB962C8B-B14F-4D97-AF65-F5344CB8AC3E}">
        <p14:creationId xmlns:p14="http://schemas.microsoft.com/office/powerpoint/2010/main" val="287046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20A978F-3EA5-4EA4-AE1C-1A0C799F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D52838C-7E85-F5AE-92DB-374D2144660D}"/>
              </a:ext>
            </a:extLst>
          </p:cNvPr>
          <p:cNvSpPr/>
          <p:nvPr/>
        </p:nvSpPr>
        <p:spPr>
          <a:xfrm>
            <a:off x="1175657" y="2040341"/>
            <a:ext cx="9840686" cy="3864069"/>
          </a:xfrm>
          <a:prstGeom prst="roundRect">
            <a:avLst>
              <a:gd name="adj" fmla="val 6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t"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e a habilitação de organizações para fins de convênios </a:t>
            </a:r>
            <a:r>
              <a:rPr lang="pt-BR" sz="2000" dirty="0">
                <a:solidFill>
                  <a:srgbClr val="064370"/>
                </a:solidFill>
                <a:sym typeface="Wingdings" panose="05000000000000000000" pitchFamily="2" charset="2"/>
              </a:rPr>
              <a:t>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Decreto n. 8.240, de 21 de maio de 2014.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recursos financeiros ou não financeiros.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operacionalização das parcerias pela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por escopo: os convênios; os acordos de cooperação; os protocolos de intenções e os contratos.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Conduta ética, transparência e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todos os atos e processos efetivados.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854B55-53EC-44C5-8B38-B18723D169E4}"/>
              </a:ext>
            </a:extLst>
          </p:cNvPr>
          <p:cNvSpPr/>
          <p:nvPr/>
        </p:nvSpPr>
        <p:spPr>
          <a:xfrm>
            <a:off x="2995613" y="1600118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95ADE5-F71E-4C9B-BA40-B686CDD6EAE7}"/>
              </a:ext>
            </a:extLst>
          </p:cNvPr>
          <p:cNvSpPr txBox="1"/>
          <p:nvPr/>
        </p:nvSpPr>
        <p:spPr>
          <a:xfrm>
            <a:off x="3119438" y="1740628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8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7CC63A6-EFE2-428D-820F-420CACFA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7CF303-F66F-422B-A05A-C414EACF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11" y="2641601"/>
            <a:ext cx="5303178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4E57D-CD11-4CE3-A9C3-D2BC4AEDE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4C66D-F19D-44B0-B891-B8262C163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70DE1B4D-376E-46A4-BBD5-E4E19CE8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6B635B5-2EC6-4C4D-891F-18EFA4EE9B7C}"/>
              </a:ext>
            </a:extLst>
          </p:cNvPr>
          <p:cNvSpPr/>
          <p:nvPr/>
        </p:nvSpPr>
        <p:spPr>
          <a:xfrm>
            <a:off x="3124200" y="508001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BC4E-8DDE-4EC7-A9E9-1A0E382E9B59}"/>
              </a:ext>
            </a:extLst>
          </p:cNvPr>
          <p:cNvSpPr txBox="1"/>
          <p:nvPr/>
        </p:nvSpPr>
        <p:spPr>
          <a:xfrm>
            <a:off x="3248025" y="648511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contemplados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A64A93E0-E385-45DB-8F8B-0D9A8183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236480"/>
              </p:ext>
            </p:extLst>
          </p:nvPr>
        </p:nvGraphicFramePr>
        <p:xfrm>
          <a:off x="762611" y="1771693"/>
          <a:ext cx="10666778" cy="10569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88989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2071666">
                  <a:extLst>
                    <a:ext uri="{9D8B030D-6E8A-4147-A177-3AD203B41FA5}">
                      <a16:colId xmlns:a16="http://schemas.microsoft.com/office/drawing/2014/main" val="3879978829"/>
                    </a:ext>
                  </a:extLst>
                </a:gridCol>
                <a:gridCol w="2906123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PRODUTO(S)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 RESPONSÁVEL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Proposição de políticas de integração com a sociedade e mercado de trabalho.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Acadêmicas</a:t>
                      </a:r>
                    </a:p>
                  </a:txBody>
                  <a:tcPr marL="144000" marR="144000" marT="144000" marB="14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Mario Cesar Barreto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91E801-C8C4-430F-97FB-F54CF65E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FCECB2-724D-47FA-A0C5-D25E845C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201131"/>
            <a:ext cx="10515600" cy="931862"/>
          </a:xfrm>
        </p:spPr>
        <p:txBody>
          <a:bodyPr/>
          <a:lstStyle/>
          <a:p>
            <a:pPr algn="ctr"/>
            <a:r>
              <a:rPr lang="pt-BR" sz="3200" b="1" dirty="0"/>
              <a:t>Introdução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D7F32-B097-4B13-B346-52526E449C81}"/>
              </a:ext>
            </a:extLst>
          </p:cNvPr>
          <p:cNvSpPr txBox="1"/>
          <p:nvPr/>
        </p:nvSpPr>
        <p:spPr>
          <a:xfrm>
            <a:off x="9219584" y="6349092"/>
            <a:ext cx="220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Cebraspe</a:t>
            </a:r>
            <a:r>
              <a:rPr lang="pt-BR" sz="1400" dirty="0"/>
              <a:t> (2021a)</a:t>
            </a:r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A76DEC81-4EBD-41F3-92EF-FA3B53A116A1}"/>
              </a:ext>
            </a:extLst>
          </p:cNvPr>
          <p:cNvGraphicFramePr>
            <a:graphicFrameLocks/>
          </p:cNvGraphicFramePr>
          <p:nvPr/>
        </p:nvGraphicFramePr>
        <p:xfrm>
          <a:off x="762611" y="1283450"/>
          <a:ext cx="10666778" cy="4672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418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7844360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ARTICULAÇÃO DAS AÇÕES 3 E 4 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rgbClr val="0859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37186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COMISSÕES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VINCULAÇÕES TEMÁTICAS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Comissão de Planejamento e  Desenvolvimento Institucional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Abrange planejamento estratégico: missão, visão, valores, eixos,  objetivos e metas; avaliação institucional; inovação no âmbito institucional; políticas de internacionalização e mobilidade e Plano de  Desenvolvimento Institucional (PDI) e Estatuto.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Comissão de Políticas  Acadêmicas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definidas para o ensino de graduação e pós-graduação, a  pesquisa e a extensão. Abrangem, ainda, as políticas de comunicação com a sociedade e de atendimento ao estudante. Geralmente  admitem, também, as diretrizes para inovação e cultura.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Comissão de Políticas de  Gestão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 pessoal que incluem processos seletivos para docentes e  técnicos administrativos, organização e gestão da instituição, além de  sustentabilidade financeira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5813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Comissão de Infraestrutura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voltadas para a instalação, ampliação, manutenção e/ou  operação de infraestruturas. Em específico, são políticas de infraestrutura relacionadas aos aspectos de estrutura  tecnológica/tecnologias da informação. Dizem respeito à biblioteca  virtual, plataformas de ensino, gestão, etc., não entrando no mérito  das políticas de infraestrutura física como salas, laboratórios e outras.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9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2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A697720B-3554-453E-91D4-081078DF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3D98B-9FD4-4B48-9511-F1C6DD4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6" y="1633582"/>
            <a:ext cx="2290764" cy="183956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Articulação das atividades por comissão temática</a:t>
            </a:r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BC8624B4-A57B-44DA-BDE9-961A6ACE056A}"/>
              </a:ext>
            </a:extLst>
          </p:cNvPr>
          <p:cNvSpPr/>
          <p:nvPr/>
        </p:nvSpPr>
        <p:spPr>
          <a:xfrm>
            <a:off x="1538029" y="957993"/>
            <a:ext cx="1815548" cy="67586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0B0D6D6-8BA3-4B66-BD94-C48B2F42F40F}"/>
              </a:ext>
            </a:extLst>
          </p:cNvPr>
          <p:cNvGrpSpPr/>
          <p:nvPr/>
        </p:nvGrpSpPr>
        <p:grpSpPr>
          <a:xfrm>
            <a:off x="531153" y="4191236"/>
            <a:ext cx="1976852" cy="1032910"/>
            <a:chOff x="580818" y="3827394"/>
            <a:chExt cx="2290764" cy="12084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7EC36DE-5723-44A3-8C3F-90897803E422}"/>
                </a:ext>
              </a:extLst>
            </p:cNvPr>
            <p:cNvSpPr txBox="1"/>
            <p:nvPr/>
          </p:nvSpPr>
          <p:spPr>
            <a:xfrm>
              <a:off x="712408" y="4069177"/>
              <a:ext cx="20275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PDI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3EE97CB-916F-4D0D-B133-9A3EC6885F00}"/>
                </a:ext>
              </a:extLst>
            </p:cNvPr>
            <p:cNvSpPr/>
            <p:nvPr/>
          </p:nvSpPr>
          <p:spPr>
            <a:xfrm>
              <a:off x="580818" y="3827394"/>
              <a:ext cx="2290764" cy="120843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Seta: Dobrada 19">
            <a:extLst>
              <a:ext uri="{FF2B5EF4-FFF2-40B4-BE49-F238E27FC236}">
                <a16:creationId xmlns:a16="http://schemas.microsoft.com/office/drawing/2014/main" id="{CC0CDF3A-AFF8-429A-9B73-A359BA33CDD2}"/>
              </a:ext>
            </a:extLst>
          </p:cNvPr>
          <p:cNvSpPr/>
          <p:nvPr/>
        </p:nvSpPr>
        <p:spPr>
          <a:xfrm rot="13192420">
            <a:off x="2094246" y="5349182"/>
            <a:ext cx="1342466" cy="68683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54650FC-81CD-4FFA-BA78-85C4EC333391}"/>
              </a:ext>
            </a:extLst>
          </p:cNvPr>
          <p:cNvSpPr/>
          <p:nvPr/>
        </p:nvSpPr>
        <p:spPr>
          <a:xfrm>
            <a:off x="305731" y="1766518"/>
            <a:ext cx="2584174" cy="157369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>
            <a:extLst>
              <a:ext uri="{FF2B5EF4-FFF2-40B4-BE49-F238E27FC236}">
                <a16:creationId xmlns:a16="http://schemas.microsoft.com/office/drawing/2014/main" id="{81149557-4A6F-4DF8-92B4-B3370467F565}"/>
              </a:ext>
            </a:extLst>
          </p:cNvPr>
          <p:cNvSpPr/>
          <p:nvPr/>
        </p:nvSpPr>
        <p:spPr>
          <a:xfrm>
            <a:off x="1393963" y="3443178"/>
            <a:ext cx="288131" cy="64472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D92E238-DA23-4F9A-8361-404B33018C50}"/>
              </a:ext>
            </a:extLst>
          </p:cNvPr>
          <p:cNvSpPr/>
          <p:nvPr/>
        </p:nvSpPr>
        <p:spPr>
          <a:xfrm>
            <a:off x="3730873" y="634144"/>
            <a:ext cx="3095207" cy="1002570"/>
          </a:xfrm>
          <a:prstGeom prst="roundRect">
            <a:avLst>
              <a:gd name="adj" fmla="val 827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Planejamento e Desenvolvimento Institucional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EAE2CF5-7136-4D2A-8D24-5D511B6AF477}"/>
              </a:ext>
            </a:extLst>
          </p:cNvPr>
          <p:cNvSpPr/>
          <p:nvPr/>
        </p:nvSpPr>
        <p:spPr>
          <a:xfrm>
            <a:off x="3730873" y="200236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00B05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Acadêmicas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947D985-81DB-4B4F-8C71-6CCCC2AD4B88}"/>
              </a:ext>
            </a:extLst>
          </p:cNvPr>
          <p:cNvSpPr/>
          <p:nvPr/>
        </p:nvSpPr>
        <p:spPr>
          <a:xfrm>
            <a:off x="3730873" y="337058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558ED5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de Gestão 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D82B7AC-B3F4-40F6-8A90-3FEFA2BF26AD}"/>
              </a:ext>
            </a:extLst>
          </p:cNvPr>
          <p:cNvSpPr/>
          <p:nvPr/>
        </p:nvSpPr>
        <p:spPr>
          <a:xfrm>
            <a:off x="3730873" y="4738805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B3A2C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Infraestrutura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F24EC2-DE45-46A4-B4E0-22026FDE7EE5}"/>
              </a:ext>
            </a:extLst>
          </p:cNvPr>
          <p:cNvSpPr/>
          <p:nvPr/>
        </p:nvSpPr>
        <p:spPr>
          <a:xfrm>
            <a:off x="7864723" y="63409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3.4; 3.6; 3.7;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4.8; 4.9; 4.10.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955DCA3-83BA-408C-880E-EBCD2BBB3615}"/>
              </a:ext>
            </a:extLst>
          </p:cNvPr>
          <p:cNvSpPr/>
          <p:nvPr/>
        </p:nvSpPr>
        <p:spPr>
          <a:xfrm>
            <a:off x="7864723" y="200231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3.5;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4.1; 4.2; 4.3; 4.4; 4.5; 4.6; 4.7; 4.8.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1295B54-538A-47B3-A7B6-284507EA4E8E}"/>
              </a:ext>
            </a:extLst>
          </p:cNvPr>
          <p:cNvSpPr/>
          <p:nvPr/>
        </p:nvSpPr>
        <p:spPr>
          <a:xfrm>
            <a:off x="7864723" y="337053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 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3.3;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4.10; 4.7.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4B6F283-71E6-4B3E-91AD-F1997C9C44B2}"/>
              </a:ext>
            </a:extLst>
          </p:cNvPr>
          <p:cNvSpPr/>
          <p:nvPr/>
        </p:nvSpPr>
        <p:spPr>
          <a:xfrm>
            <a:off x="7864723" y="4738805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NSA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4.6; 4.7; 4.8; 4.9; 4.10.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1FC7426-24FB-41A3-83B7-266380574249}"/>
              </a:ext>
            </a:extLst>
          </p:cNvPr>
          <p:cNvCxnSpPr>
            <a:cxnSpLocks/>
          </p:cNvCxnSpPr>
          <p:nvPr/>
        </p:nvCxnSpPr>
        <p:spPr>
          <a:xfrm>
            <a:off x="6997530" y="1135429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640F281-79CD-46F6-AEC6-1B6DC3208692}"/>
              </a:ext>
            </a:extLst>
          </p:cNvPr>
          <p:cNvCxnSpPr>
            <a:cxnSpLocks/>
          </p:cNvCxnSpPr>
          <p:nvPr/>
        </p:nvCxnSpPr>
        <p:spPr>
          <a:xfrm>
            <a:off x="6997530" y="2500155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633CC2A-104B-4A5C-B500-85E6CE2BE960}"/>
              </a:ext>
            </a:extLst>
          </p:cNvPr>
          <p:cNvCxnSpPr>
            <a:cxnSpLocks/>
          </p:cNvCxnSpPr>
          <p:nvPr/>
        </p:nvCxnSpPr>
        <p:spPr>
          <a:xfrm>
            <a:off x="6997530" y="3888717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7E747FAF-C78B-4171-A54E-1B5F85A707B3}"/>
              </a:ext>
            </a:extLst>
          </p:cNvPr>
          <p:cNvCxnSpPr>
            <a:cxnSpLocks/>
          </p:cNvCxnSpPr>
          <p:nvPr/>
        </p:nvCxnSpPr>
        <p:spPr>
          <a:xfrm>
            <a:off x="6997530" y="5240090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8" y="2112886"/>
            <a:ext cx="7839868" cy="380852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Prof. Dr. Mário Cesar Barreto Moraes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 proposta de estruturação do processo de integração da Universidade do Distrito Federal Professor Jorge Amaury Maia Nunes –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outras Instituições e sua relação com o mundo do trabalho.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da implementação de políticas e práticas de integração e parcerias interinstitucionais que possam demonstrar e garantir o comprometimento da </a:t>
            </a:r>
            <a:r>
              <a:rPr lang="pt-BR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dentro de uma linha ética e dialógica.</a:t>
            </a:r>
          </a:p>
        </p:txBody>
      </p:sp>
    </p:spTree>
    <p:extLst>
      <p:ext uri="{BB962C8B-B14F-4D97-AF65-F5344CB8AC3E}">
        <p14:creationId xmlns:p14="http://schemas.microsoft.com/office/powerpoint/2010/main" val="150469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433424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para a integração e parcerias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da implementação de políticas e práticas de integração e parcerias interinstitucionais que possam demonstrar e garantir o comprometimento da </a:t>
            </a:r>
            <a:r>
              <a:rPr lang="pt-BR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dentro de uma linha ética e dialógica.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e implementar estratégias para parcerias com o setor produtivo e de serviços do Distrito Federal e Região, objetivando maior incentivo, promoção e integração das atividades, projetos e pesquisas realizadas pela </a:t>
            </a:r>
            <a:r>
              <a:rPr lang="pt-BR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sistematicamente as parcerias e os processos de integração interna e externa, para a garantia efetiva da qualidade, da contribuição para o desenvolvimento regional sustentável e divulgação da produção intelectual da universidade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Envolver e articular a participação de docentes, técnicos administrativos e discentes com as parcerias envidadas pela universidade, vinculando-os a projetos e/ou em eventos de cooperação interinstitucional.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o ensino, a pesquisa, a extensão e a inovação científica e tecnológica, enquanto atividades coletivas de forma </a:t>
            </a:r>
            <a:r>
              <a:rPr lang="pt-BR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transdisciplinar, promovendo a interlocução, o debate e a cooperação dos diferentes segmentos da sociedade e do mundo do trabalho. </a:t>
            </a:r>
          </a:p>
        </p:txBody>
      </p:sp>
    </p:spTree>
    <p:extLst>
      <p:ext uri="{BB962C8B-B14F-4D97-AF65-F5344CB8AC3E}">
        <p14:creationId xmlns:p14="http://schemas.microsoft.com/office/powerpoint/2010/main" val="244761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3994951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para a integração e parcerias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 startAt="6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e incentivar ações que efetivamente resultem na plena integração da pesquisa com a iniciação científica e tecnológica, a inovação, o ensino e a extensão. 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 startAt="6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a formação de Redes de Cooperação interinstitucionais públicas e privadas, nacionais e internacionais, ampliando e aprimorando a infraestrutura para o fortalecimento da integração. 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 startAt="6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espaços plurais, propiciando o diálogo e o debate entre diferentes organizações e instituições, ampliando o escopo de participação democrática da sociedade no contexto da </a:t>
            </a:r>
            <a:r>
              <a:rPr lang="pt-BR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 startAt="6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Investir na realização de projetos de parceria e integração com impacto regional, nacional e internacional. </a:t>
            </a:r>
          </a:p>
          <a:p>
            <a:pPr marL="228600" indent="-228600">
              <a:spcAft>
                <a:spcPts val="1600"/>
              </a:spcAft>
              <a:buFont typeface="+mj-lt"/>
              <a:buAutoNum type="arabicPeriod" startAt="6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Estender à universidade e à comunidade o conhecimento e benefícios provenientes das atividades, projetos e ações de parcerias e cooperação interinstitucional, publicizando amplamente seus resultados.(CEBRASPE. 2022, p. 04) </a:t>
            </a:r>
          </a:p>
          <a:p>
            <a:pPr>
              <a:spcAft>
                <a:spcPts val="800"/>
              </a:spcAft>
            </a:pPr>
            <a:endParaRPr lang="pt-BR" sz="1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5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433424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operacionalização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e manutenção de Banco de Dados a ser alimentado pelas áreas de ensino, pesquisa, extensão, inovação e de gestão universitária, apontando e sugerindo as parcerias a serem implementadas pela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Priorização de parcerias com a integração de Programas, Projetos, Atividades e Ações focadas na sociedade, comprometidos com a inclusão social, com a produção e a disseminação do conhecimento para a melhoria da qualidade de vida das pessoas e em consonância com o desenvolvimento sustentável regional e nacional.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Compartilhamento de espaços da Universidade, assegurando a participação da sociedade, promovendo e valorizando o amplo e diversificado intercâmbio com instituições, organizações e movimentos organizados, na forma de consórcios, redes, protocolos de cooperação e parcerias.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e desenvolvimento de pessoas para a participação de forma criativa e empreendedora na viabilização de parcerias em diferentes arranjos produtivos.</a:t>
            </a:r>
          </a:p>
        </p:txBody>
      </p:sp>
    </p:spTree>
    <p:extLst>
      <p:ext uri="{BB962C8B-B14F-4D97-AF65-F5344CB8AC3E}">
        <p14:creationId xmlns:p14="http://schemas.microsoft.com/office/powerpoint/2010/main" val="2285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E5B44746-4C3C-42F8-6DD1-53DA8D4D45A8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111037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integração com outras instituições de ensino superior, de pós-graduação, de pesquisa, organizações públicas e privadas e mercado de trabalho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5486EB0-14F7-5971-F5E0-5F5F14E2AA09}"/>
              </a:ext>
            </a:extLst>
          </p:cNvPr>
          <p:cNvSpPr/>
          <p:nvPr/>
        </p:nvSpPr>
        <p:spPr>
          <a:xfrm>
            <a:off x="1819037" y="2112886"/>
            <a:ext cx="9730811" cy="3870664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operacionalização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e garantia do respeito à pluralidade de pensamento e à diversidade, com a garantia de espaços de participação dos diferentes sujeitos sociais.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e implementação de indicadores de avaliação institucional das parcerias implementadas, considerando-os como um dos parâmetros de avaliação da própria universidade.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e difusão dos resultados e benefícios oriundos das parcerias fomentadas, segundo um amplo escopo de transparência e </a:t>
            </a:r>
            <a:r>
              <a:rPr lang="pt-BR" sz="1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um núcleo acadêmico-administrativo que possa referendar, ratificar e sugerir a implementação de parcerias institucionais, centralizando e reunindo as informações e dados respectivos aos protocolos e contratos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032836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ebraspe">
  <a:themeElements>
    <a:clrScheme name="Personalizada 2">
      <a:dk1>
        <a:srgbClr val="064370"/>
      </a:dk1>
      <a:lt1>
        <a:srgbClr val="F2F2F2"/>
      </a:lt1>
      <a:dk2>
        <a:srgbClr val="30406A"/>
      </a:dk2>
      <a:lt2>
        <a:srgbClr val="F19440"/>
      </a:lt2>
      <a:accent1>
        <a:srgbClr val="F09925"/>
      </a:accent1>
      <a:accent2>
        <a:srgbClr val="EE7639"/>
      </a:accent2>
      <a:accent3>
        <a:srgbClr val="E7593B"/>
      </a:accent3>
      <a:accent4>
        <a:srgbClr val="7F7981"/>
      </a:accent4>
      <a:accent5>
        <a:srgbClr val="517CBD"/>
      </a:accent5>
      <a:accent6>
        <a:srgbClr val="30406A"/>
      </a:accent6>
      <a:hlink>
        <a:srgbClr val="6ABBF7"/>
      </a:hlink>
      <a:folHlink>
        <a:srgbClr val="7F7981"/>
      </a:folHlink>
    </a:clrScheme>
    <a:fontScheme name="Personalizada 5">
      <a:majorFont>
        <a:latin typeface="Helvetica-Medium"/>
        <a:ea typeface=""/>
        <a:cs typeface=""/>
      </a:majorFont>
      <a:minorFont>
        <a:latin typeface="Helvetica-Norm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ebraspe" id="{539BD6B4-3CDF-43CD-9132-FFFB7B1C041C}" vid="{5A8570CD-B59B-4870-AE04-C926FF6F47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36F59C04359847920275F1F2E00336" ma:contentTypeVersion="0" ma:contentTypeDescription="Crie um novo documento." ma:contentTypeScope="" ma:versionID="98648ca29038437fffa277e2319b5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52B6CB-BF41-4AC0-AC60-B027ECF3E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497E2D-176E-4354-95E5-3A1F76FB1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7AA8A43-9A85-40C5-8E7F-E8D947E8ACDD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1490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Helvetica-Medium</vt:lpstr>
      <vt:lpstr>Helvetica-Normal</vt:lpstr>
      <vt:lpstr>Tema Cebraspe</vt:lpstr>
      <vt:lpstr>Apresentação do PowerPoint</vt:lpstr>
      <vt:lpstr>Apresentação do PowerPoint</vt:lpstr>
      <vt:lpstr>Introdução</vt:lpstr>
      <vt:lpstr>Articulação das atividades por comissão 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</dc:title>
  <dc:creator>Erico Valney de Oliveira Moura</dc:creator>
  <cp:lastModifiedBy>Lucas Carvalho</cp:lastModifiedBy>
  <cp:revision>78</cp:revision>
  <dcterms:created xsi:type="dcterms:W3CDTF">2019-04-03T13:24:16Z</dcterms:created>
  <dcterms:modified xsi:type="dcterms:W3CDTF">2022-05-05T14:25:35Z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0x0101000036F59C04359847920275F1F2E00336</vt:lpwstr>
  </property>
</Properties>
</file>